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8" r:id="rId2"/>
    <p:sldId id="275" r:id="rId3"/>
    <p:sldId id="277" r:id="rId4"/>
    <p:sldId id="280" r:id="rId5"/>
    <p:sldId id="265" r:id="rId6"/>
    <p:sldId id="266" r:id="rId7"/>
    <p:sldId id="270" r:id="rId8"/>
    <p:sldId id="279" r:id="rId9"/>
    <p:sldId id="278" r:id="rId10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30"/>
    <a:srgbClr val="A0C3B9"/>
    <a:srgbClr val="A0B9C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6" autoAdjust="0"/>
  </p:normalViewPr>
  <p:slideViewPr>
    <p:cSldViewPr>
      <p:cViewPr varScale="1">
        <p:scale>
          <a:sx n="103" d="100"/>
          <a:sy n="103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2B1C0-BB9E-4922-9D69-55F5ADE6C41A}" type="datetimeFigureOut">
              <a:rPr lang="en-NZ" smtClean="0"/>
              <a:pPr/>
              <a:t>12/11/2013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F6F16-AEEE-443C-AB21-581215C5A97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4090753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564-AAC6-453E-8B8D-0BED8FA01E67}" type="datetimeFigureOut">
              <a:rPr lang="en-NZ" smtClean="0"/>
              <a:pPr/>
              <a:t>12/11/2013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0A7-C958-41A1-AD79-7BDFCC64FB0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267586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564-AAC6-453E-8B8D-0BED8FA01E67}" type="datetimeFigureOut">
              <a:rPr lang="en-NZ" smtClean="0"/>
              <a:pPr/>
              <a:t>12/11/2013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0A7-C958-41A1-AD79-7BDFCC64FB0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281663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564-AAC6-453E-8B8D-0BED8FA01E67}" type="datetimeFigureOut">
              <a:rPr lang="en-NZ" smtClean="0"/>
              <a:pPr/>
              <a:t>12/11/2013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0A7-C958-41A1-AD79-7BDFCC64FB0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49236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564-AAC6-453E-8B8D-0BED8FA01E67}" type="datetimeFigureOut">
              <a:rPr lang="en-NZ" smtClean="0"/>
              <a:pPr/>
              <a:t>12/11/2013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0A7-C958-41A1-AD79-7BDFCC64FB0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402466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564-AAC6-453E-8B8D-0BED8FA01E67}" type="datetimeFigureOut">
              <a:rPr lang="en-NZ" smtClean="0"/>
              <a:pPr/>
              <a:t>12/11/2013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0A7-C958-41A1-AD79-7BDFCC64FB0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33367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564-AAC6-453E-8B8D-0BED8FA01E67}" type="datetimeFigureOut">
              <a:rPr lang="en-NZ" smtClean="0"/>
              <a:pPr/>
              <a:t>12/11/2013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0A7-C958-41A1-AD79-7BDFCC64FB0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77043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564-AAC6-453E-8B8D-0BED8FA01E67}" type="datetimeFigureOut">
              <a:rPr lang="en-NZ" smtClean="0"/>
              <a:pPr/>
              <a:t>12/11/2013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0A7-C958-41A1-AD79-7BDFCC64FB0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166649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564-AAC6-453E-8B8D-0BED8FA01E67}" type="datetimeFigureOut">
              <a:rPr lang="en-NZ" smtClean="0"/>
              <a:pPr/>
              <a:t>12/11/2013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0A7-C958-41A1-AD79-7BDFCC64FB0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15260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564-AAC6-453E-8B8D-0BED8FA01E67}" type="datetimeFigureOut">
              <a:rPr lang="en-NZ" smtClean="0"/>
              <a:pPr/>
              <a:t>12/11/2013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0A7-C958-41A1-AD79-7BDFCC64FB0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196722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564-AAC6-453E-8B8D-0BED8FA01E67}" type="datetimeFigureOut">
              <a:rPr lang="en-NZ" smtClean="0"/>
              <a:pPr/>
              <a:t>12/11/2013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0A7-C958-41A1-AD79-7BDFCC64FB0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159157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564-AAC6-453E-8B8D-0BED8FA01E67}" type="datetimeFigureOut">
              <a:rPr lang="en-NZ" smtClean="0"/>
              <a:pPr/>
              <a:t>12/11/2013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0A7-C958-41A1-AD79-7BDFCC64FB0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364206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22564-AAC6-453E-8B8D-0BED8FA01E67}" type="datetimeFigureOut">
              <a:rPr lang="en-NZ" smtClean="0"/>
              <a:pPr/>
              <a:t>12/11/2013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A0A7-C958-41A1-AD79-7BDFCC64FB0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350959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72731" y="620688"/>
            <a:ext cx="8064896" cy="5112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NZ" sz="2400" dirty="0">
              <a:latin typeface="Georgia" pitchFamily="18" charset="0"/>
            </a:endParaRPr>
          </a:p>
          <a:p>
            <a:endParaRPr lang="en-NZ" sz="3500" dirty="0">
              <a:latin typeface="Georgia" pitchFamily="18" charset="0"/>
            </a:endParaRPr>
          </a:p>
          <a:p>
            <a:pPr>
              <a:lnSpc>
                <a:spcPct val="120000"/>
              </a:lnSpc>
            </a:pPr>
            <a:r>
              <a:rPr lang="en-NZ" sz="3500" b="1" dirty="0" smtClean="0">
                <a:latin typeface="Arial" pitchFamily="34" charset="0"/>
                <a:cs typeface="Arial" pitchFamily="34" charset="0"/>
              </a:rPr>
              <a:t>THE PUBLIC FINANCE DEBATES:</a:t>
            </a:r>
          </a:p>
          <a:p>
            <a:pPr>
              <a:lnSpc>
                <a:spcPct val="120000"/>
              </a:lnSpc>
            </a:pPr>
            <a:endParaRPr lang="en-NZ" sz="3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NZ" sz="4800" dirty="0">
                <a:latin typeface="Georgia" pitchFamily="18" charset="0"/>
                <a:cs typeface="Arial" pitchFamily="34" charset="0"/>
              </a:rPr>
              <a:t>“It’s time…New Zealand extended charging for public infrastructure”</a:t>
            </a:r>
          </a:p>
          <a:p>
            <a:endParaRPr lang="en-NZ" dirty="0" smtClean="0">
              <a:latin typeface="Georgia" pitchFamily="18" charset="0"/>
            </a:endParaRPr>
          </a:p>
          <a:p>
            <a:endParaRPr lang="en-NZ" dirty="0" smtClean="0">
              <a:latin typeface="Georgia" pitchFamily="18" charset="0"/>
            </a:endParaRPr>
          </a:p>
          <a:p>
            <a:pPr>
              <a:lnSpc>
                <a:spcPct val="134000"/>
              </a:lnSpc>
            </a:pPr>
            <a:r>
              <a:rPr lang="en-NZ" sz="3100" dirty="0" smtClean="0">
                <a:latin typeface="Arial" pitchFamily="34" charset="0"/>
                <a:cs typeface="Arial" pitchFamily="34" charset="0"/>
              </a:rPr>
              <a:t>Commentator:</a:t>
            </a:r>
          </a:p>
          <a:p>
            <a:pPr>
              <a:lnSpc>
                <a:spcPct val="134000"/>
              </a:lnSpc>
            </a:pPr>
            <a:r>
              <a:rPr lang="en-NZ" dirty="0" smtClean="0">
                <a:latin typeface="Arial" pitchFamily="34" charset="0"/>
                <a:cs typeface="Arial" pitchFamily="34" charset="0"/>
              </a:rPr>
              <a:t>Chris Money</a:t>
            </a:r>
          </a:p>
          <a:p>
            <a:endParaRPr lang="en-NZ" sz="2400" dirty="0" smtClean="0">
              <a:latin typeface="Georgia" pitchFamily="18" charset="0"/>
            </a:endParaRPr>
          </a:p>
          <a:p>
            <a:endParaRPr lang="en-NZ" sz="2000" dirty="0" smtClean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2" y="5933494"/>
            <a:ext cx="2791156" cy="80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M:\COMT-Marketing\_Marketing Jobs 2012\Faculty of Commerce and Admin (FCA)\FCA0124 - Chair of Public Finance\iStock_000000191794Large_croppedpor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048" r="25641"/>
          <a:stretch/>
        </p:blipFill>
        <p:spPr bwMode="auto">
          <a:xfrm>
            <a:off x="-36512" y="-8451"/>
            <a:ext cx="75121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494" y="6093296"/>
            <a:ext cx="1300837" cy="549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94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COMT-Marketing\_Marketing Jobs 2012\Faculty of Commerce and Admin (FCA)\FCA0124 - Chair of Public Finance\iStock_000000191794Large_croppedpor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048" r="25641"/>
          <a:stretch/>
        </p:blipFill>
        <p:spPr bwMode="auto">
          <a:xfrm>
            <a:off x="-36512" y="0"/>
            <a:ext cx="75121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787208" cy="1121561"/>
          </a:xfrm>
        </p:spPr>
        <p:txBody>
          <a:bodyPr/>
          <a:lstStyle/>
          <a:p>
            <a:r>
              <a:rPr lang="en-NZ" dirty="0" smtClean="0">
                <a:latin typeface="Arial" pitchFamily="34" charset="0"/>
                <a:cs typeface="Arial" pitchFamily="34" charset="0"/>
              </a:rPr>
              <a:t>Three Questions</a:t>
            </a:r>
            <a:endParaRPr lang="en-NZ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67944" y="6309320"/>
            <a:ext cx="5060033" cy="432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The VUW-GEN Public Finance Debates         </a:t>
            </a:r>
          </a:p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November 12, 2013</a:t>
            </a:r>
            <a:endParaRPr lang="en-NZ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dirty="0" smtClean="0"/>
              <a:t>What does “It’s time….” mean? 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 smtClean="0"/>
              <a:t>What are we actually charging for? 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 smtClean="0"/>
              <a:t>Is directly charging the best response? </a:t>
            </a:r>
            <a:endParaRPr lang="en-NZ" dirty="0"/>
          </a:p>
        </p:txBody>
      </p:sp>
    </p:spTree>
    <p:extLst>
      <p:ext uri="{BB962C8B-B14F-4D97-AF65-F5344CB8AC3E}">
        <p14:creationId xmlns="" xmlns:p14="http://schemas.microsoft.com/office/powerpoint/2010/main" val="17647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COMT-Marketing\_Marketing Jobs 2012\Faculty of Commerce and Admin (FCA)\FCA0124 - Chair of Public Finance\iStock_000000191794Large_croppedpor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048" r="25641"/>
          <a:stretch/>
        </p:blipFill>
        <p:spPr bwMode="auto">
          <a:xfrm>
            <a:off x="-36512" y="0"/>
            <a:ext cx="75121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787208" cy="1121561"/>
          </a:xfrm>
        </p:spPr>
        <p:txBody>
          <a:bodyPr/>
          <a:lstStyle/>
          <a:p>
            <a:r>
              <a:rPr lang="en-NZ" dirty="0" smtClean="0"/>
              <a:t>Now or Never or At Some Stage?</a:t>
            </a:r>
            <a:endParaRPr lang="en-NZ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67944" y="6309320"/>
            <a:ext cx="5060033" cy="432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The VUW-GEN Public Finance Debates         </a:t>
            </a:r>
          </a:p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November 12, 2013</a:t>
            </a:r>
            <a:endParaRPr lang="en-NZ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4525963"/>
          </a:xfrm>
        </p:spPr>
        <p:txBody>
          <a:bodyPr>
            <a:noAutofit/>
          </a:bodyPr>
          <a:lstStyle/>
          <a:p>
            <a:r>
              <a:rPr lang="en-NZ" sz="2800" dirty="0" smtClean="0"/>
              <a:t>4 major concerns with the current system:</a:t>
            </a:r>
          </a:p>
          <a:p>
            <a:pPr lvl="1"/>
            <a:r>
              <a:rPr lang="en-NZ" sz="2400" dirty="0" smtClean="0"/>
              <a:t>Increasing reliance charging to achieve multiple policy objectives</a:t>
            </a:r>
          </a:p>
          <a:p>
            <a:pPr lvl="1"/>
            <a:r>
              <a:rPr lang="en-NZ" sz="2400" dirty="0" smtClean="0"/>
              <a:t>Intergenerational funding inequities</a:t>
            </a:r>
          </a:p>
          <a:p>
            <a:pPr lvl="1"/>
            <a:r>
              <a:rPr lang="en-NZ" sz="2400" dirty="0" smtClean="0"/>
              <a:t>N</a:t>
            </a:r>
            <a:r>
              <a:rPr lang="en-NZ" sz="2400" dirty="0" smtClean="0"/>
              <a:t>et revenue efficiencies now, but technology is moving fast</a:t>
            </a:r>
          </a:p>
          <a:p>
            <a:pPr lvl="1"/>
            <a:r>
              <a:rPr lang="en-NZ" sz="2400" dirty="0" smtClean="0"/>
              <a:t>Do sustainable networks need demand management?</a:t>
            </a:r>
            <a:endParaRPr lang="en-NZ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7647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786610" cy="452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2285984" y="2571744"/>
            <a:ext cx="1428760" cy="3000396"/>
          </a:xfrm>
          <a:prstGeom prst="ellipse">
            <a:avLst/>
          </a:prstGeom>
          <a:solidFill>
            <a:schemeClr val="accent6">
              <a:lumMod val="75000"/>
              <a:alpha val="29000"/>
            </a:schemeClr>
          </a:solidFill>
          <a:ln>
            <a:solidFill>
              <a:schemeClr val="accent6">
                <a:lumMod val="75000"/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NZ" b="1" dirty="0" smtClean="0">
                <a:solidFill>
                  <a:schemeClr val="tx1"/>
                </a:solidFill>
              </a:rPr>
              <a:t>Net Investors</a:t>
            </a:r>
            <a:endParaRPr lang="en-NZ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M:\COMT-Marketing\_Marketing Jobs 2012\Faculty of Commerce and Admin (FCA)\FCA0124 - Chair of Public Finance\iStock_000000191794Large_croppedpor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048" r="25641"/>
          <a:stretch/>
        </p:blipFill>
        <p:spPr bwMode="auto">
          <a:xfrm>
            <a:off x="-36512" y="0"/>
            <a:ext cx="75121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787208" cy="1121561"/>
          </a:xfrm>
        </p:spPr>
        <p:txBody>
          <a:bodyPr/>
          <a:lstStyle/>
          <a:p>
            <a:r>
              <a:rPr lang="en-NZ" dirty="0" smtClean="0"/>
              <a:t>Now or Never or At Some Stage?</a:t>
            </a:r>
            <a:endParaRPr lang="en-NZ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67944" y="6309320"/>
            <a:ext cx="5060033" cy="432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The VUW-GEN Public Finance Debates         </a:t>
            </a:r>
          </a:p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November 12, 2013</a:t>
            </a:r>
            <a:endParaRPr lang="en-NZ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072330" y="4429132"/>
            <a:ext cx="928694" cy="785818"/>
          </a:xfrm>
          <a:prstGeom prst="cloudCallout">
            <a:avLst>
              <a:gd name="adj1" fmla="val -54919"/>
              <a:gd name="adj2" fmla="val 54272"/>
            </a:avLst>
          </a:prstGeom>
          <a:solidFill>
            <a:schemeClr val="accent6">
              <a:lumMod val="75000"/>
              <a:alpha val="29000"/>
            </a:schemeClr>
          </a:solidFill>
          <a:ln>
            <a:solidFill>
              <a:schemeClr val="accent6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100" b="1" dirty="0" smtClean="0">
                <a:solidFill>
                  <a:schemeClr val="tx1"/>
                </a:solidFill>
              </a:rPr>
              <a:t>Palm Springs</a:t>
            </a:r>
            <a:endParaRPr lang="en-NZ" sz="1100" b="1" dirty="0">
              <a:solidFill>
                <a:schemeClr val="tx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4714876" y="4572008"/>
            <a:ext cx="1071570" cy="642942"/>
          </a:xfrm>
          <a:prstGeom prst="cloudCallout">
            <a:avLst>
              <a:gd name="adj1" fmla="val -54919"/>
              <a:gd name="adj2" fmla="val 54272"/>
            </a:avLst>
          </a:prstGeom>
          <a:solidFill>
            <a:schemeClr val="accent6">
              <a:lumMod val="75000"/>
              <a:alpha val="29000"/>
            </a:schemeClr>
          </a:solidFill>
          <a:ln>
            <a:solidFill>
              <a:schemeClr val="accent6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100" b="1" dirty="0" smtClean="0">
                <a:solidFill>
                  <a:schemeClr val="tx1"/>
                </a:solidFill>
              </a:rPr>
              <a:t>Portland</a:t>
            </a:r>
            <a:endParaRPr lang="en-NZ" sz="1100" b="1" dirty="0">
              <a:solidFill>
                <a:schemeClr val="tx1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4357686" y="5786454"/>
            <a:ext cx="928694" cy="785818"/>
          </a:xfrm>
          <a:prstGeom prst="cloudCallout">
            <a:avLst>
              <a:gd name="adj1" fmla="val -101663"/>
              <a:gd name="adj2" fmla="val -114983"/>
            </a:avLst>
          </a:prstGeom>
          <a:solidFill>
            <a:schemeClr val="accent6">
              <a:lumMod val="75000"/>
              <a:alpha val="29000"/>
            </a:schemeClr>
          </a:solidFill>
          <a:ln>
            <a:solidFill>
              <a:schemeClr val="accent6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100" b="1" dirty="0" smtClean="0">
                <a:solidFill>
                  <a:schemeClr val="tx1"/>
                </a:solidFill>
              </a:rPr>
              <a:t>Detroit</a:t>
            </a:r>
            <a:endParaRPr lang="en-NZ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474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World Map.jpg"/>
          <p:cNvPicPr>
            <a:picLocks noChangeAspect="1"/>
          </p:cNvPicPr>
          <p:nvPr/>
        </p:nvPicPr>
        <p:blipFill>
          <a:blip r:embed="rId2" cstate="print"/>
          <a:srcRect l="7487" t="28448" b="3664"/>
          <a:stretch>
            <a:fillRect/>
          </a:stretch>
        </p:blipFill>
        <p:spPr bwMode="auto">
          <a:xfrm>
            <a:off x="857250" y="2571750"/>
            <a:ext cx="8001000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charging for cities is already happening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000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/>
              <a:t>Proposed and implemented schemes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088063" y="4921250"/>
            <a:ext cx="1055687" cy="215900"/>
            <a:chOff x="6087600" y="4921200"/>
            <a:chExt cx="1056150" cy="215900"/>
          </a:xfrm>
        </p:grpSpPr>
        <p:sp>
          <p:nvSpPr>
            <p:cNvPr id="4128" name="TextBox 4"/>
            <p:cNvSpPr txBox="1">
              <a:spLocks noChangeArrowheads="1"/>
            </p:cNvSpPr>
            <p:nvPr/>
          </p:nvSpPr>
          <p:spPr bwMode="auto">
            <a:xfrm>
              <a:off x="6087600" y="4921200"/>
              <a:ext cx="928687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AU" sz="1400" b="1">
                  <a:solidFill>
                    <a:schemeClr val="tx1"/>
                  </a:solidFill>
                </a:rPr>
                <a:t>Singapore</a:t>
              </a:r>
            </a:p>
          </p:txBody>
        </p:sp>
        <p:sp>
          <p:nvSpPr>
            <p:cNvPr id="4129" name="Oval 5"/>
            <p:cNvSpPr>
              <a:spLocks noChangeArrowheads="1"/>
            </p:cNvSpPr>
            <p:nvPr/>
          </p:nvSpPr>
          <p:spPr bwMode="auto">
            <a:xfrm>
              <a:off x="6999751" y="4963398"/>
              <a:ext cx="143999" cy="144305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AU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4643438" y="3279775"/>
            <a:ext cx="1244600" cy="215900"/>
            <a:chOff x="4643438" y="3279600"/>
            <a:chExt cx="1244925" cy="215900"/>
          </a:xfrm>
        </p:grpSpPr>
        <p:sp>
          <p:nvSpPr>
            <p:cNvPr id="4126" name="Oval 7"/>
            <p:cNvSpPr>
              <a:spLocks noChangeArrowheads="1"/>
            </p:cNvSpPr>
            <p:nvPr/>
          </p:nvSpPr>
          <p:spPr bwMode="auto">
            <a:xfrm>
              <a:off x="4643438" y="3321923"/>
              <a:ext cx="143999" cy="144305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AU" sz="1800">
                <a:solidFill>
                  <a:schemeClr val="tx1"/>
                </a:solidFill>
              </a:endParaRPr>
            </a:p>
          </p:txBody>
        </p:sp>
        <p:sp>
          <p:nvSpPr>
            <p:cNvPr id="4127" name="TextBox 10"/>
            <p:cNvSpPr txBox="1">
              <a:spLocks noChangeArrowheads="1"/>
            </p:cNvSpPr>
            <p:nvPr/>
          </p:nvSpPr>
          <p:spPr bwMode="auto">
            <a:xfrm>
              <a:off x="4816800" y="3279600"/>
              <a:ext cx="1071563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AU" sz="1400" b="1">
                  <a:solidFill>
                    <a:schemeClr val="tx1"/>
                  </a:solidFill>
                </a:rPr>
                <a:t>Stockholm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572000" y="3714752"/>
            <a:ext cx="762000" cy="215900"/>
            <a:chOff x="4500560" y="3641725"/>
            <a:chExt cx="761740" cy="215900"/>
          </a:xfrm>
        </p:grpSpPr>
        <p:sp>
          <p:nvSpPr>
            <p:cNvPr id="4124" name="Oval 8"/>
            <p:cNvSpPr>
              <a:spLocks noChangeArrowheads="1"/>
            </p:cNvSpPr>
            <p:nvPr/>
          </p:nvSpPr>
          <p:spPr bwMode="auto">
            <a:xfrm>
              <a:off x="4500560" y="3677523"/>
              <a:ext cx="143999" cy="144305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AU" sz="1800">
                <a:solidFill>
                  <a:schemeClr val="tx1"/>
                </a:solidFill>
              </a:endParaRPr>
            </a:p>
          </p:txBody>
        </p:sp>
        <p:sp>
          <p:nvSpPr>
            <p:cNvPr id="4125" name="TextBox 11"/>
            <p:cNvSpPr txBox="1">
              <a:spLocks noChangeArrowheads="1"/>
            </p:cNvSpPr>
            <p:nvPr/>
          </p:nvSpPr>
          <p:spPr bwMode="auto">
            <a:xfrm>
              <a:off x="4690800" y="3641725"/>
              <a:ext cx="5715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AU" sz="1400" b="1">
                  <a:solidFill>
                    <a:schemeClr val="tx1"/>
                  </a:solidFill>
                </a:rPr>
                <a:t>Milan</a:t>
              </a:r>
            </a:p>
          </p:txBody>
        </p:sp>
      </p:grpSp>
      <p:sp>
        <p:nvSpPr>
          <p:cNvPr id="4105" name="Oval 16"/>
          <p:cNvSpPr>
            <a:spLocks noChangeArrowheads="1"/>
          </p:cNvSpPr>
          <p:nvPr/>
        </p:nvSpPr>
        <p:spPr bwMode="auto">
          <a:xfrm>
            <a:off x="285750" y="1714500"/>
            <a:ext cx="144463" cy="144463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AU" sz="1800">
              <a:solidFill>
                <a:schemeClr val="tx1"/>
              </a:solidFill>
            </a:endParaRPr>
          </a:p>
        </p:txBody>
      </p:sp>
      <p:sp>
        <p:nvSpPr>
          <p:cNvPr id="4106" name="Oval 17"/>
          <p:cNvSpPr>
            <a:spLocks noChangeArrowheads="1"/>
          </p:cNvSpPr>
          <p:nvPr/>
        </p:nvSpPr>
        <p:spPr bwMode="auto">
          <a:xfrm>
            <a:off x="285750" y="2143125"/>
            <a:ext cx="144463" cy="144463"/>
          </a:xfrm>
          <a:prstGeom prst="ellipse">
            <a:avLst/>
          </a:prstGeom>
          <a:solidFill>
            <a:srgbClr val="FF99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AU" sz="1800">
              <a:solidFill>
                <a:schemeClr val="tx1"/>
              </a:solidFill>
            </a:endParaRPr>
          </a:p>
        </p:txBody>
      </p:sp>
      <p:sp>
        <p:nvSpPr>
          <p:cNvPr id="4107" name="Oval 18"/>
          <p:cNvSpPr>
            <a:spLocks noChangeArrowheads="1"/>
          </p:cNvSpPr>
          <p:nvPr/>
        </p:nvSpPr>
        <p:spPr bwMode="auto">
          <a:xfrm>
            <a:off x="284163" y="2570163"/>
            <a:ext cx="144462" cy="144462"/>
          </a:xfrm>
          <a:prstGeom prst="ellipse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AU" sz="1800">
              <a:solidFill>
                <a:schemeClr val="tx1"/>
              </a:solidFill>
            </a:endParaRPr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143125" y="2857500"/>
            <a:ext cx="2287588" cy="785813"/>
            <a:chOff x="2143108" y="2857496"/>
            <a:chExt cx="2287702" cy="785818"/>
          </a:xfrm>
        </p:grpSpPr>
        <p:sp>
          <p:nvSpPr>
            <p:cNvPr id="4122" name="Oval 17"/>
            <p:cNvSpPr>
              <a:spLocks noChangeArrowheads="1"/>
            </p:cNvSpPr>
            <p:nvPr/>
          </p:nvSpPr>
          <p:spPr bwMode="auto">
            <a:xfrm>
              <a:off x="4214810" y="3427314"/>
              <a:ext cx="216000" cy="216000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AU" sz="1800">
                <a:solidFill>
                  <a:schemeClr val="tx1"/>
                </a:solidFill>
              </a:endParaRPr>
            </a:p>
          </p:txBody>
        </p:sp>
        <p:sp>
          <p:nvSpPr>
            <p:cNvPr id="4123" name="TextBox 9"/>
            <p:cNvSpPr txBox="1">
              <a:spLocks noChangeArrowheads="1"/>
            </p:cNvSpPr>
            <p:nvPr/>
          </p:nvSpPr>
          <p:spPr bwMode="auto">
            <a:xfrm>
              <a:off x="2143108" y="2857496"/>
              <a:ext cx="20717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AU" sz="1400" b="1">
                  <a:solidFill>
                    <a:schemeClr val="tx1"/>
                  </a:solidFill>
                </a:rPr>
                <a:t>Edinburgh, Manchester</a:t>
              </a:r>
            </a:p>
            <a:p>
              <a:pPr algn="r"/>
              <a:r>
                <a:rPr lang="en-AU" sz="1400" b="1">
                  <a:solidFill>
                    <a:schemeClr val="tx1"/>
                  </a:solidFill>
                </a:rPr>
                <a:t>West Midlands, Bristol</a:t>
              </a:r>
            </a:p>
            <a:p>
              <a:pPr algn="r"/>
              <a:r>
                <a:rPr lang="en-AU" sz="1400" b="1">
                  <a:solidFill>
                    <a:schemeClr val="tx1"/>
                  </a:solidFill>
                </a:rPr>
                <a:t>Cambridge, Telford</a:t>
              </a: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7732713" y="6173788"/>
            <a:ext cx="984250" cy="215900"/>
            <a:chOff x="7732800" y="6174000"/>
            <a:chExt cx="984191" cy="215444"/>
          </a:xfrm>
        </p:grpSpPr>
        <p:sp>
          <p:nvSpPr>
            <p:cNvPr id="4120" name="Oval 17"/>
            <p:cNvSpPr>
              <a:spLocks noChangeArrowheads="1"/>
            </p:cNvSpPr>
            <p:nvPr/>
          </p:nvSpPr>
          <p:spPr bwMode="auto">
            <a:xfrm>
              <a:off x="8572528" y="6213495"/>
              <a:ext cx="144463" cy="144463"/>
            </a:xfrm>
            <a:prstGeom prst="ellipse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AU" sz="1800">
                <a:solidFill>
                  <a:schemeClr val="tx1"/>
                </a:solidFill>
              </a:endParaRPr>
            </a:p>
          </p:txBody>
        </p:sp>
        <p:sp>
          <p:nvSpPr>
            <p:cNvPr id="4121" name="TextBox 9"/>
            <p:cNvSpPr txBox="1">
              <a:spLocks noChangeArrowheads="1"/>
            </p:cNvSpPr>
            <p:nvPr/>
          </p:nvSpPr>
          <p:spPr bwMode="auto">
            <a:xfrm>
              <a:off x="7732800" y="6174000"/>
              <a:ext cx="85763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AU" sz="1400" b="1" dirty="0">
                  <a:solidFill>
                    <a:schemeClr val="tx1"/>
                  </a:solidFill>
                </a:rPr>
                <a:t>Auckland</a:t>
              </a: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4500562" y="3429000"/>
            <a:ext cx="1252537" cy="215900"/>
            <a:chOff x="4643438" y="3459600"/>
            <a:chExt cx="1252132" cy="215444"/>
          </a:xfrm>
        </p:grpSpPr>
        <p:sp>
          <p:nvSpPr>
            <p:cNvPr id="4118" name="Oval 18"/>
            <p:cNvSpPr>
              <a:spLocks noChangeArrowheads="1"/>
            </p:cNvSpPr>
            <p:nvPr/>
          </p:nvSpPr>
          <p:spPr bwMode="auto">
            <a:xfrm>
              <a:off x="4643438" y="3500438"/>
              <a:ext cx="144462" cy="144462"/>
            </a:xfrm>
            <a:prstGeom prst="ellipse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AU" sz="1800">
                <a:solidFill>
                  <a:schemeClr val="tx1"/>
                </a:solidFill>
              </a:endParaRPr>
            </a:p>
          </p:txBody>
        </p:sp>
        <p:sp>
          <p:nvSpPr>
            <p:cNvPr id="4119" name="TextBox 9"/>
            <p:cNvSpPr txBox="1">
              <a:spLocks noChangeArrowheads="1"/>
            </p:cNvSpPr>
            <p:nvPr/>
          </p:nvSpPr>
          <p:spPr bwMode="auto">
            <a:xfrm>
              <a:off x="4824000" y="3459600"/>
              <a:ext cx="107157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AU" sz="1400" b="1">
                  <a:solidFill>
                    <a:schemeClr val="tx1"/>
                  </a:solidFill>
                </a:rPr>
                <a:t>Netherlands</a:t>
              </a: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2643188" y="3671888"/>
            <a:ext cx="1044575" cy="215900"/>
            <a:chOff x="2643174" y="3672000"/>
            <a:chExt cx="1044063" cy="215444"/>
          </a:xfrm>
        </p:grpSpPr>
        <p:sp>
          <p:nvSpPr>
            <p:cNvPr id="4116" name="Oval 18"/>
            <p:cNvSpPr>
              <a:spLocks noChangeArrowheads="1"/>
            </p:cNvSpPr>
            <p:nvPr/>
          </p:nvSpPr>
          <p:spPr bwMode="auto">
            <a:xfrm>
              <a:off x="2643174" y="3714752"/>
              <a:ext cx="144462" cy="144462"/>
            </a:xfrm>
            <a:prstGeom prst="ellipse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AU" sz="1800">
                <a:solidFill>
                  <a:schemeClr val="tx1"/>
                </a:solidFill>
              </a:endParaRPr>
            </a:p>
          </p:txBody>
        </p:sp>
        <p:sp>
          <p:nvSpPr>
            <p:cNvPr id="4117" name="TextBox 9"/>
            <p:cNvSpPr txBox="1">
              <a:spLocks noChangeArrowheads="1"/>
            </p:cNvSpPr>
            <p:nvPr/>
          </p:nvSpPr>
          <p:spPr bwMode="auto">
            <a:xfrm>
              <a:off x="2829600" y="3672000"/>
              <a:ext cx="85763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AU" sz="1400" b="1" dirty="0">
                  <a:solidFill>
                    <a:schemeClr val="tx1"/>
                  </a:solidFill>
                </a:rPr>
                <a:t>New York</a:t>
              </a:r>
            </a:p>
          </p:txBody>
        </p:sp>
      </p:grp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457200" y="2028825"/>
            <a:ext cx="822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defRPr/>
            </a:pPr>
            <a:r>
              <a:rPr lang="en-US" sz="2000" kern="0" dirty="0">
                <a:latin typeface="+mn-lt"/>
              </a:rPr>
              <a:t>Serious proposals not progressed and unlikely to come back soon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457200" y="2457450"/>
            <a:ext cx="1471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defRPr/>
            </a:pPr>
            <a:r>
              <a:rPr lang="en-US" sz="2000" kern="0" dirty="0">
                <a:latin typeface="+mn-lt"/>
              </a:rPr>
              <a:t>Recidivists</a:t>
            </a:r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3571875" y="3500438"/>
            <a:ext cx="858838" cy="214312"/>
            <a:chOff x="3571868" y="3500438"/>
            <a:chExt cx="858380" cy="214314"/>
          </a:xfrm>
        </p:grpSpPr>
        <p:sp>
          <p:nvSpPr>
            <p:cNvPr id="4114" name="Oval 6"/>
            <p:cNvSpPr>
              <a:spLocks noChangeArrowheads="1"/>
            </p:cNvSpPr>
            <p:nvPr/>
          </p:nvSpPr>
          <p:spPr bwMode="auto">
            <a:xfrm>
              <a:off x="4286248" y="3535595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AU" sz="1800">
                <a:solidFill>
                  <a:schemeClr val="tx1"/>
                </a:solidFill>
              </a:endParaRPr>
            </a:p>
          </p:txBody>
        </p:sp>
        <p:sp>
          <p:nvSpPr>
            <p:cNvPr id="4115" name="TextBox 9"/>
            <p:cNvSpPr txBox="1">
              <a:spLocks noChangeArrowheads="1"/>
            </p:cNvSpPr>
            <p:nvPr/>
          </p:nvSpPr>
          <p:spPr bwMode="auto">
            <a:xfrm>
              <a:off x="3571868" y="3500438"/>
              <a:ext cx="714380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AU" sz="1400" b="1">
                  <a:solidFill>
                    <a:schemeClr val="tx1"/>
                  </a:solidFill>
                </a:rPr>
                <a:t>London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  <p:bldP spid="4105" grpId="0" animBg="1"/>
      <p:bldP spid="4106" grpId="0" animBg="1"/>
      <p:bldP spid="4107" grpId="0" animBg="1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World Map.jpg"/>
          <p:cNvPicPr>
            <a:picLocks noChangeAspect="1"/>
          </p:cNvPicPr>
          <p:nvPr/>
        </p:nvPicPr>
        <p:blipFill>
          <a:blip r:embed="rId2" cstate="print"/>
          <a:srcRect l="7487" t="28448" b="3664"/>
          <a:stretch>
            <a:fillRect/>
          </a:stretch>
        </p:blipFill>
        <p:spPr bwMode="auto">
          <a:xfrm>
            <a:off x="857250" y="2571750"/>
            <a:ext cx="8001000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pipeline of potential schemes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000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mtClean="0"/>
              <a:t>Potential schemes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6999288" y="4964113"/>
            <a:ext cx="144462" cy="14287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AU" sz="1800">
              <a:solidFill>
                <a:schemeClr val="tx1"/>
              </a:solidFill>
            </a:endParaRPr>
          </a:p>
        </p:txBody>
      </p:sp>
      <p:sp>
        <p:nvSpPr>
          <p:cNvPr id="5126" name="Oval 7"/>
          <p:cNvSpPr>
            <a:spLocks noChangeArrowheads="1"/>
          </p:cNvSpPr>
          <p:nvPr/>
        </p:nvSpPr>
        <p:spPr bwMode="auto">
          <a:xfrm>
            <a:off x="4643438" y="3322638"/>
            <a:ext cx="144462" cy="14446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AU" sz="1800">
              <a:solidFill>
                <a:schemeClr val="tx1"/>
              </a:solidFill>
            </a:endParaRPr>
          </a:p>
        </p:txBody>
      </p:sp>
      <p:sp>
        <p:nvSpPr>
          <p:cNvPr id="5127" name="Oval 8"/>
          <p:cNvSpPr>
            <a:spLocks noChangeArrowheads="1"/>
          </p:cNvSpPr>
          <p:nvPr/>
        </p:nvSpPr>
        <p:spPr bwMode="auto">
          <a:xfrm>
            <a:off x="4500563" y="3678238"/>
            <a:ext cx="144462" cy="14287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AU" sz="1800">
              <a:solidFill>
                <a:schemeClr val="tx1"/>
              </a:solidFill>
            </a:endParaRPr>
          </a:p>
        </p:txBody>
      </p:sp>
      <p:sp>
        <p:nvSpPr>
          <p:cNvPr id="4105" name="Oval 16"/>
          <p:cNvSpPr>
            <a:spLocks noChangeArrowheads="1"/>
          </p:cNvSpPr>
          <p:nvPr/>
        </p:nvSpPr>
        <p:spPr bwMode="auto">
          <a:xfrm>
            <a:off x="214282" y="164305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AU" sz="1800">
              <a:solidFill>
                <a:schemeClr val="tx1"/>
              </a:solidFill>
            </a:endParaRPr>
          </a:p>
        </p:txBody>
      </p:sp>
      <p:sp>
        <p:nvSpPr>
          <p:cNvPr id="5131" name="Oval 17"/>
          <p:cNvSpPr>
            <a:spLocks noChangeArrowheads="1"/>
          </p:cNvSpPr>
          <p:nvPr/>
        </p:nvSpPr>
        <p:spPr bwMode="auto">
          <a:xfrm>
            <a:off x="4214813" y="3427413"/>
            <a:ext cx="215900" cy="215900"/>
          </a:xfrm>
          <a:prstGeom prst="ellipse">
            <a:avLst/>
          </a:prstGeom>
          <a:solidFill>
            <a:srgbClr val="FF99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AU" sz="1800">
              <a:solidFill>
                <a:schemeClr val="tx1"/>
              </a:solidFill>
            </a:endParaRPr>
          </a:p>
        </p:txBody>
      </p:sp>
      <p:sp>
        <p:nvSpPr>
          <p:cNvPr id="5132" name="Oval 17"/>
          <p:cNvSpPr>
            <a:spLocks noChangeArrowheads="1"/>
          </p:cNvSpPr>
          <p:nvPr/>
        </p:nvSpPr>
        <p:spPr bwMode="auto">
          <a:xfrm>
            <a:off x="8572500" y="6213475"/>
            <a:ext cx="144463" cy="144463"/>
          </a:xfrm>
          <a:prstGeom prst="ellipse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AU" sz="1800">
              <a:solidFill>
                <a:schemeClr val="tx1"/>
              </a:solidFill>
            </a:endParaRPr>
          </a:p>
        </p:txBody>
      </p:sp>
      <p:sp>
        <p:nvSpPr>
          <p:cNvPr id="5133" name="Oval 18"/>
          <p:cNvSpPr>
            <a:spLocks noChangeArrowheads="1"/>
          </p:cNvSpPr>
          <p:nvPr/>
        </p:nvSpPr>
        <p:spPr bwMode="auto">
          <a:xfrm>
            <a:off x="4643438" y="3500438"/>
            <a:ext cx="144462" cy="144462"/>
          </a:xfrm>
          <a:prstGeom prst="ellipse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AU" sz="1800">
              <a:solidFill>
                <a:schemeClr val="tx1"/>
              </a:solidFill>
            </a:endParaRPr>
          </a:p>
        </p:txBody>
      </p:sp>
      <p:sp>
        <p:nvSpPr>
          <p:cNvPr id="5134" name="Oval 18"/>
          <p:cNvSpPr>
            <a:spLocks noChangeArrowheads="1"/>
          </p:cNvSpPr>
          <p:nvPr/>
        </p:nvSpPr>
        <p:spPr bwMode="auto">
          <a:xfrm>
            <a:off x="2643188" y="3714750"/>
            <a:ext cx="144462" cy="144463"/>
          </a:xfrm>
          <a:prstGeom prst="ellipse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AU" sz="1800">
              <a:solidFill>
                <a:schemeClr val="tx1"/>
              </a:solidFill>
            </a:endParaRPr>
          </a:p>
        </p:txBody>
      </p:sp>
      <p:sp>
        <p:nvSpPr>
          <p:cNvPr id="5135" name="Oval 6"/>
          <p:cNvSpPr>
            <a:spLocks noChangeArrowheads="1"/>
          </p:cNvSpPr>
          <p:nvPr/>
        </p:nvSpPr>
        <p:spPr bwMode="auto">
          <a:xfrm>
            <a:off x="4286250" y="3535363"/>
            <a:ext cx="144463" cy="14446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AU" sz="1800">
              <a:solidFill>
                <a:schemeClr val="tx1"/>
              </a:solidFill>
            </a:endParaRP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357313" y="3857625"/>
            <a:ext cx="681037" cy="285750"/>
            <a:chOff x="1357290" y="3857628"/>
            <a:chExt cx="680628" cy="285752"/>
          </a:xfrm>
        </p:grpSpPr>
        <p:sp>
          <p:nvSpPr>
            <p:cNvPr id="5167" name="TextBox 9"/>
            <p:cNvSpPr txBox="1">
              <a:spLocks noChangeArrowheads="1"/>
            </p:cNvSpPr>
            <p:nvPr/>
          </p:nvSpPr>
          <p:spPr bwMode="auto">
            <a:xfrm>
              <a:off x="1357290" y="3929066"/>
              <a:ext cx="428628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AU" sz="1400" b="1">
                  <a:solidFill>
                    <a:schemeClr val="tx1"/>
                  </a:solidFill>
                </a:rPr>
                <a:t>USA</a:t>
              </a:r>
            </a:p>
          </p:txBody>
        </p:sp>
        <p:sp>
          <p:nvSpPr>
            <p:cNvPr id="37" name="Oval 16"/>
            <p:cNvSpPr>
              <a:spLocks noChangeArrowheads="1"/>
            </p:cNvSpPr>
            <p:nvPr/>
          </p:nvSpPr>
          <p:spPr bwMode="auto">
            <a:xfrm>
              <a:off x="1785918" y="3857628"/>
              <a:ext cx="252000" cy="252000"/>
            </a:xfrm>
            <a:prstGeom prst="ellipse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AU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4462463" y="3286125"/>
            <a:ext cx="1681162" cy="252413"/>
            <a:chOff x="4462876" y="3286124"/>
            <a:chExt cx="1680760" cy="252000"/>
          </a:xfrm>
        </p:grpSpPr>
        <p:sp>
          <p:nvSpPr>
            <p:cNvPr id="42" name="Oval 16"/>
            <p:cNvSpPr>
              <a:spLocks noChangeArrowheads="1"/>
            </p:cNvSpPr>
            <p:nvPr/>
          </p:nvSpPr>
          <p:spPr bwMode="auto">
            <a:xfrm>
              <a:off x="4462876" y="3286124"/>
              <a:ext cx="252000" cy="252000"/>
            </a:xfrm>
            <a:prstGeom prst="ellipse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AU" sz="1800">
                <a:solidFill>
                  <a:schemeClr val="tx1"/>
                </a:solidFill>
              </a:endParaRPr>
            </a:p>
          </p:txBody>
        </p:sp>
        <p:sp>
          <p:nvSpPr>
            <p:cNvPr id="5166" name="TextBox 9"/>
            <p:cNvSpPr txBox="1">
              <a:spLocks noChangeArrowheads="1"/>
            </p:cNvSpPr>
            <p:nvPr/>
          </p:nvSpPr>
          <p:spPr bwMode="auto">
            <a:xfrm>
              <a:off x="4786314" y="3286124"/>
              <a:ext cx="13573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AU" sz="1400" b="1">
                  <a:solidFill>
                    <a:schemeClr val="tx1"/>
                  </a:solidFill>
                </a:rPr>
                <a:t>Copenhagen</a:t>
              </a:r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4286250" y="3605213"/>
            <a:ext cx="2214563" cy="254000"/>
            <a:chOff x="4286248" y="3605628"/>
            <a:chExt cx="2214578" cy="253130"/>
          </a:xfrm>
        </p:grpSpPr>
        <p:sp>
          <p:nvSpPr>
            <p:cNvPr id="43" name="Oval 16"/>
            <p:cNvSpPr>
              <a:spLocks noChangeArrowheads="1"/>
            </p:cNvSpPr>
            <p:nvPr/>
          </p:nvSpPr>
          <p:spPr bwMode="auto">
            <a:xfrm>
              <a:off x="4286248" y="3605628"/>
              <a:ext cx="252000" cy="252000"/>
            </a:xfrm>
            <a:prstGeom prst="ellipse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AU" sz="1800">
                <a:solidFill>
                  <a:schemeClr val="tx1"/>
                </a:solidFill>
              </a:endParaRPr>
            </a:p>
          </p:txBody>
        </p:sp>
        <p:sp>
          <p:nvSpPr>
            <p:cNvPr id="5162" name="TextBox 9"/>
            <p:cNvSpPr txBox="1">
              <a:spLocks noChangeArrowheads="1"/>
            </p:cNvSpPr>
            <p:nvPr/>
          </p:nvSpPr>
          <p:spPr bwMode="auto">
            <a:xfrm>
              <a:off x="4643438" y="3643314"/>
              <a:ext cx="185738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AU" sz="1400" b="1">
                  <a:solidFill>
                    <a:schemeClr val="tx1"/>
                  </a:solidFill>
                </a:rPr>
                <a:t>France &amp; Germany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5072063" y="4071938"/>
            <a:ext cx="1143000" cy="252412"/>
            <a:chOff x="5072066" y="4071942"/>
            <a:chExt cx="1143008" cy="252000"/>
          </a:xfrm>
        </p:grpSpPr>
        <p:sp>
          <p:nvSpPr>
            <p:cNvPr id="41" name="Oval 16"/>
            <p:cNvSpPr>
              <a:spLocks noChangeArrowheads="1"/>
            </p:cNvSpPr>
            <p:nvPr/>
          </p:nvSpPr>
          <p:spPr bwMode="auto">
            <a:xfrm>
              <a:off x="5072066" y="4071942"/>
              <a:ext cx="252000" cy="252000"/>
            </a:xfrm>
            <a:prstGeom prst="ellipse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AU" sz="1800">
                <a:solidFill>
                  <a:schemeClr val="tx1"/>
                </a:solidFill>
              </a:endParaRPr>
            </a:p>
          </p:txBody>
        </p:sp>
        <p:sp>
          <p:nvSpPr>
            <p:cNvPr id="5158" name="TextBox 9"/>
            <p:cNvSpPr txBox="1">
              <a:spLocks noChangeArrowheads="1"/>
            </p:cNvSpPr>
            <p:nvPr/>
          </p:nvSpPr>
          <p:spPr bwMode="auto">
            <a:xfrm>
              <a:off x="5357818" y="4071942"/>
              <a:ext cx="857256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AU" sz="1400" b="1">
                  <a:solidFill>
                    <a:schemeClr val="tx1"/>
                  </a:solidFill>
                </a:rPr>
                <a:t>Tel Aviv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2286000" y="3500438"/>
            <a:ext cx="1071563" cy="323850"/>
            <a:chOff x="2285984" y="3500438"/>
            <a:chExt cx="1071570" cy="323438"/>
          </a:xfrm>
        </p:grpSpPr>
        <p:sp>
          <p:nvSpPr>
            <p:cNvPr id="38" name="Oval 16"/>
            <p:cNvSpPr>
              <a:spLocks noChangeArrowheads="1"/>
            </p:cNvSpPr>
            <p:nvPr/>
          </p:nvSpPr>
          <p:spPr bwMode="auto">
            <a:xfrm>
              <a:off x="2285984" y="3571876"/>
              <a:ext cx="252000" cy="252000"/>
            </a:xfrm>
            <a:prstGeom prst="ellipse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AU" sz="1800">
                <a:solidFill>
                  <a:schemeClr val="tx1"/>
                </a:solidFill>
              </a:endParaRPr>
            </a:p>
          </p:txBody>
        </p:sp>
        <p:sp>
          <p:nvSpPr>
            <p:cNvPr id="5154" name="TextBox 9"/>
            <p:cNvSpPr txBox="1">
              <a:spLocks noChangeArrowheads="1"/>
            </p:cNvSpPr>
            <p:nvPr/>
          </p:nvSpPr>
          <p:spPr bwMode="auto">
            <a:xfrm>
              <a:off x="2500298" y="3500438"/>
              <a:ext cx="857256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AU" sz="1400" b="1">
                  <a:solidFill>
                    <a:schemeClr val="tx1"/>
                  </a:solidFill>
                </a:rPr>
                <a:t>Toronto</a:t>
              </a:r>
            </a:p>
          </p:txBody>
        </p: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6786563" y="4000500"/>
            <a:ext cx="2214562" cy="500063"/>
            <a:chOff x="6786578" y="4000504"/>
            <a:chExt cx="2214578" cy="500066"/>
          </a:xfrm>
        </p:grpSpPr>
        <p:sp>
          <p:nvSpPr>
            <p:cNvPr id="39" name="Oval 16"/>
            <p:cNvSpPr>
              <a:spLocks noChangeArrowheads="1"/>
            </p:cNvSpPr>
            <p:nvPr/>
          </p:nvSpPr>
          <p:spPr bwMode="auto">
            <a:xfrm>
              <a:off x="7143768" y="4248570"/>
              <a:ext cx="252000" cy="252000"/>
            </a:xfrm>
            <a:prstGeom prst="ellipse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AU" sz="1800">
                <a:solidFill>
                  <a:schemeClr val="tx1"/>
                </a:solidFill>
              </a:endParaRPr>
            </a:p>
          </p:txBody>
        </p:sp>
        <p:sp>
          <p:nvSpPr>
            <p:cNvPr id="5150" name="TextBox 9"/>
            <p:cNvSpPr txBox="1">
              <a:spLocks noChangeArrowheads="1"/>
            </p:cNvSpPr>
            <p:nvPr/>
          </p:nvSpPr>
          <p:spPr bwMode="auto">
            <a:xfrm>
              <a:off x="6786578" y="4000504"/>
              <a:ext cx="2214578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AU" sz="1400" b="1">
                  <a:solidFill>
                    <a:schemeClr val="tx1"/>
                  </a:solidFill>
                </a:rPr>
                <a:t>Guangzhou &amp; Hong Kong</a:t>
              </a:r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8001000" y="5929313"/>
            <a:ext cx="1000125" cy="252412"/>
            <a:chOff x="8001024" y="5929330"/>
            <a:chExt cx="1000100" cy="252000"/>
          </a:xfrm>
        </p:grpSpPr>
        <p:sp>
          <p:nvSpPr>
            <p:cNvPr id="40" name="Oval 16"/>
            <p:cNvSpPr>
              <a:spLocks noChangeArrowheads="1"/>
            </p:cNvSpPr>
            <p:nvPr/>
          </p:nvSpPr>
          <p:spPr bwMode="auto">
            <a:xfrm>
              <a:off x="8001024" y="5929330"/>
              <a:ext cx="252000" cy="252000"/>
            </a:xfrm>
            <a:prstGeom prst="ellipse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AU" sz="1800">
                <a:solidFill>
                  <a:schemeClr val="tx1"/>
                </a:solidFill>
              </a:endParaRPr>
            </a:p>
          </p:txBody>
        </p:sp>
        <p:sp>
          <p:nvSpPr>
            <p:cNvPr id="5146" name="TextBox 9"/>
            <p:cNvSpPr txBox="1">
              <a:spLocks noChangeArrowheads="1"/>
            </p:cNvSpPr>
            <p:nvPr/>
          </p:nvSpPr>
          <p:spPr bwMode="auto">
            <a:xfrm>
              <a:off x="8286776" y="5929330"/>
              <a:ext cx="714348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AU" sz="1400" b="1">
                  <a:solidFill>
                    <a:schemeClr val="tx1"/>
                  </a:solidFill>
                </a:rPr>
                <a:t>Sydney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COMT-Marketing\_Marketing Jobs 2012\Faculty of Commerce and Admin (FCA)\FCA0124 - Chair of Public Finance\iStock_000000191794Large_croppedpor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048" r="25641"/>
          <a:stretch/>
        </p:blipFill>
        <p:spPr bwMode="auto">
          <a:xfrm>
            <a:off x="-36512" y="0"/>
            <a:ext cx="75121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latin typeface="Arial" pitchFamily="34" charset="0"/>
                <a:cs typeface="Arial" pitchFamily="34" charset="0"/>
              </a:rPr>
              <a:t>What are we charging for?</a:t>
            </a:r>
            <a:endParaRPr lang="en-NZ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85784" y="1600200"/>
          <a:ext cx="7901028" cy="24003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75257"/>
                <a:gridCol w="1975257"/>
                <a:gridCol w="1975257"/>
                <a:gridCol w="1975257"/>
              </a:tblGrid>
              <a:tr h="400051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 marL="77401" marR="77401"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Construction</a:t>
                      </a:r>
                      <a:endParaRPr lang="en-NZ" dirty="0"/>
                    </a:p>
                  </a:txBody>
                  <a:tcPr marL="77401" marR="77401"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Maintenance</a:t>
                      </a:r>
                      <a:endParaRPr lang="en-NZ" dirty="0"/>
                    </a:p>
                  </a:txBody>
                  <a:tcPr marL="77401" marR="77401"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Consumption</a:t>
                      </a:r>
                      <a:endParaRPr lang="en-NZ" dirty="0"/>
                    </a:p>
                  </a:txBody>
                  <a:tcPr marL="77401" marR="77401"/>
                </a:tc>
              </a:tr>
              <a:tr h="400051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Roads</a:t>
                      </a:r>
                      <a:endParaRPr lang="en-NZ" sz="1400" dirty="0"/>
                    </a:p>
                  </a:txBody>
                  <a:tcPr marL="77401" marR="77401"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Road users/ratepayers</a:t>
                      </a:r>
                      <a:endParaRPr lang="en-NZ" sz="1400" dirty="0"/>
                    </a:p>
                  </a:txBody>
                  <a:tcPr marL="77401" marR="77401"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Road users/ ratepayers</a:t>
                      </a:r>
                      <a:endParaRPr lang="en-NZ" sz="1400" dirty="0"/>
                    </a:p>
                  </a:txBody>
                  <a:tcPr marL="77401" marR="77401"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No one</a:t>
                      </a:r>
                      <a:endParaRPr lang="en-NZ" sz="1400" dirty="0"/>
                    </a:p>
                  </a:txBody>
                  <a:tcPr marL="77401" marR="77401"/>
                </a:tc>
              </a:tr>
              <a:tr h="400051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Public transport</a:t>
                      </a:r>
                      <a:endParaRPr lang="en-NZ" sz="1400" dirty="0"/>
                    </a:p>
                  </a:txBody>
                  <a:tcPr marL="77401" marR="774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dirty="0" smtClean="0"/>
                        <a:t>Road users/ratepayers</a:t>
                      </a:r>
                    </a:p>
                  </a:txBody>
                  <a:tcPr marL="77401" marR="774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dirty="0" smtClean="0"/>
                        <a:t>Road users/ratepayers</a:t>
                      </a:r>
                    </a:p>
                  </a:txBody>
                  <a:tcPr marL="77401" marR="77401"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Users</a:t>
                      </a:r>
                      <a:r>
                        <a:rPr lang="en-NZ" sz="1400" baseline="0" dirty="0" smtClean="0"/>
                        <a:t> (40-60%)</a:t>
                      </a:r>
                      <a:endParaRPr lang="en-NZ" sz="1400" dirty="0"/>
                    </a:p>
                  </a:txBody>
                  <a:tcPr marL="77401" marR="77401"/>
                </a:tc>
              </a:tr>
              <a:tr h="400051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3 Waters</a:t>
                      </a:r>
                      <a:endParaRPr lang="en-NZ" sz="1400" dirty="0"/>
                    </a:p>
                  </a:txBody>
                  <a:tcPr marL="77401" marR="77401"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Users</a:t>
                      </a:r>
                      <a:endParaRPr lang="en-NZ" sz="1400" dirty="0"/>
                    </a:p>
                  </a:txBody>
                  <a:tcPr marL="77401" marR="77401"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Users</a:t>
                      </a:r>
                      <a:endParaRPr lang="en-NZ" sz="1400" dirty="0"/>
                    </a:p>
                  </a:txBody>
                  <a:tcPr marL="77401" marR="77401"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No one</a:t>
                      </a:r>
                      <a:endParaRPr lang="en-NZ" sz="1400" dirty="0"/>
                    </a:p>
                  </a:txBody>
                  <a:tcPr marL="77401" marR="77401"/>
                </a:tc>
              </a:tr>
              <a:tr h="400051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Power</a:t>
                      </a:r>
                      <a:endParaRPr lang="en-NZ" sz="1400" dirty="0"/>
                    </a:p>
                  </a:txBody>
                  <a:tcPr marL="77401" marR="77401"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Users</a:t>
                      </a:r>
                      <a:endParaRPr lang="en-NZ" sz="1400" dirty="0"/>
                    </a:p>
                  </a:txBody>
                  <a:tcPr marL="77401" marR="77401"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Users</a:t>
                      </a:r>
                      <a:endParaRPr lang="en-NZ" sz="1400" dirty="0"/>
                    </a:p>
                  </a:txBody>
                  <a:tcPr marL="77401" marR="77401"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Users</a:t>
                      </a:r>
                      <a:endParaRPr lang="en-NZ" sz="1400" dirty="0"/>
                    </a:p>
                  </a:txBody>
                  <a:tcPr marL="77401" marR="77401"/>
                </a:tc>
              </a:tr>
              <a:tr h="400051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Telecommunications</a:t>
                      </a:r>
                      <a:endParaRPr lang="en-NZ" sz="1400" dirty="0"/>
                    </a:p>
                  </a:txBody>
                  <a:tcPr marL="77401" marR="77401"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Users</a:t>
                      </a:r>
                      <a:endParaRPr lang="en-NZ" sz="1400" dirty="0"/>
                    </a:p>
                  </a:txBody>
                  <a:tcPr marL="77401" marR="77401"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Users</a:t>
                      </a:r>
                      <a:endParaRPr lang="en-NZ" sz="1400" dirty="0"/>
                    </a:p>
                  </a:txBody>
                  <a:tcPr marL="77401" marR="77401"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Users</a:t>
                      </a:r>
                      <a:endParaRPr lang="en-NZ" sz="1400" dirty="0"/>
                    </a:p>
                  </a:txBody>
                  <a:tcPr marL="77401" marR="77401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067944" y="6309320"/>
            <a:ext cx="5060033" cy="432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The VUW-GEN Public Finance Debates         </a:t>
            </a:r>
          </a:p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November 12, 2013</a:t>
            </a:r>
            <a:endParaRPr lang="en-NZ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47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COMT-Marketing\_Marketing Jobs 2012\Faculty of Commerce and Admin (FCA)\FCA0124 - Chair of Public Finance\iStock_000000191794Large_croppedpor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048" r="25641"/>
          <a:stretch/>
        </p:blipFill>
        <p:spPr bwMode="auto">
          <a:xfrm>
            <a:off x="-36512" y="0"/>
            <a:ext cx="75121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787208" cy="1121561"/>
          </a:xfrm>
        </p:spPr>
        <p:txBody>
          <a:bodyPr/>
          <a:lstStyle/>
          <a:p>
            <a:r>
              <a:rPr lang="en-NZ" dirty="0" smtClean="0">
                <a:latin typeface="Georgia" pitchFamily="18" charset="0"/>
                <a:cs typeface="Arial" pitchFamily="34" charset="0"/>
              </a:rPr>
              <a:t>The arguments summarised</a:t>
            </a:r>
            <a:endParaRPr lang="en-NZ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042988" y="1600200"/>
          <a:ext cx="7788276" cy="4546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85872"/>
                <a:gridCol w="3143272"/>
                <a:gridCol w="3259132"/>
              </a:tblGrid>
              <a:tr h="37084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Proponent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Opponent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 smtClean="0"/>
                        <a:t>Efficiency</a:t>
                      </a:r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NZ" sz="1600" dirty="0" smtClean="0"/>
                        <a:t>Critical to managing long-term service levels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NZ" sz="1600" dirty="0" smtClean="0"/>
                        <a:t>Fairly apportions costs</a:t>
                      </a:r>
                      <a:r>
                        <a:rPr lang="en-NZ" sz="1600" baseline="0" dirty="0" smtClean="0"/>
                        <a:t> where they lie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NZ" sz="1600" baseline="0" dirty="0" smtClean="0"/>
                        <a:t>A more sustainable funding path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NZ" sz="1600" dirty="0" smtClean="0"/>
                        <a:t>Pricing </a:t>
                      </a:r>
                      <a:r>
                        <a:rPr lang="en-NZ" sz="1600" baseline="0" dirty="0" smtClean="0"/>
                        <a:t>will reduce mobility and therefore economic activity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NZ" sz="1600" baseline="0" dirty="0" smtClean="0"/>
                        <a:t>Restricting access at point of use is sub-optimal from a revenue perspective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NZ" sz="1600" baseline="0" dirty="0" smtClean="0"/>
                        <a:t>High transaction costs</a:t>
                      </a:r>
                      <a:endParaRPr lang="en-N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 smtClean="0"/>
                        <a:t>Equity</a:t>
                      </a:r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NZ" sz="1600" dirty="0" smtClean="0"/>
                        <a:t>Sub-optimal outcomes for those</a:t>
                      </a:r>
                      <a:r>
                        <a:rPr lang="en-NZ" sz="1600" baseline="0" dirty="0" smtClean="0"/>
                        <a:t> with higher values of time.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NZ" sz="1600" baseline="0" dirty="0" smtClean="0"/>
                        <a:t>Those that don’t create the externality costs “overpay”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NZ" sz="1600" dirty="0" smtClean="0"/>
                        <a:t>We’ve already paid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NZ" sz="1600" dirty="0" smtClean="0"/>
                        <a:t>Alternatives</a:t>
                      </a:r>
                      <a:r>
                        <a:rPr lang="en-NZ" sz="1600" baseline="0" dirty="0" smtClean="0"/>
                        <a:t> are critical – disconnect between viability of alternatives, incomes and origins/destinations.</a:t>
                      </a:r>
                      <a:endParaRPr lang="en-NZ" sz="16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en-N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 smtClean="0"/>
                        <a:t>Other points</a:t>
                      </a:r>
                      <a:endParaRPr lang="en-NZ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en-NZ" sz="1600" dirty="0" smtClean="0"/>
                        <a:t>Proof is there</a:t>
                      </a:r>
                      <a:r>
                        <a:rPr lang="en-NZ" sz="1600" baseline="0" dirty="0" smtClean="0"/>
                        <a:t> for all to see. </a:t>
                      </a: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en-NZ" sz="1600" baseline="0" dirty="0" smtClean="0"/>
                        <a:t>Not an answer on its own. </a:t>
                      </a:r>
                    </a:p>
                    <a:p>
                      <a:pPr marL="228600" indent="-228600" algn="ctr">
                        <a:buFont typeface="+mj-lt"/>
                        <a:buNone/>
                      </a:pPr>
                      <a:r>
                        <a:rPr lang="en-NZ" sz="1600" baseline="0" dirty="0" smtClean="0">
                          <a:sym typeface="Wingdings"/>
                        </a:rPr>
                        <a:t></a:t>
                      </a:r>
                      <a:endParaRPr lang="en-NZ" sz="1600" baseline="0" dirty="0" smtClean="0"/>
                    </a:p>
                    <a:p>
                      <a:pPr marL="228600" indent="-228600" algn="ctr">
                        <a:buFont typeface="+mj-lt"/>
                        <a:buNone/>
                      </a:pPr>
                      <a:r>
                        <a:rPr lang="en-NZ" sz="1600" baseline="0" dirty="0" smtClean="0"/>
                        <a:t>Scheme Design is critical to outcomes</a:t>
                      </a:r>
                      <a:endParaRPr lang="en-NZ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28600" indent="-228600">
                        <a:buFont typeface="+mj-lt"/>
                        <a:buNone/>
                      </a:pPr>
                      <a:endParaRPr lang="en-NZ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067944" y="6309320"/>
            <a:ext cx="5060033" cy="432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The VUW-GEN Public Finance Debates         </a:t>
            </a:r>
          </a:p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November 12, 2013</a:t>
            </a:r>
            <a:endParaRPr lang="en-NZ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47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COMT-Marketing\_Marketing Jobs 2012\Faculty of Commerce and Admin (FCA)\FCA0124 - Chair of Public Finance\iStock_000000191794Large_croppedpor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048" r="25641"/>
          <a:stretch/>
        </p:blipFill>
        <p:spPr bwMode="auto">
          <a:xfrm>
            <a:off x="-36512" y="0"/>
            <a:ext cx="75121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787208" cy="1121561"/>
          </a:xfrm>
        </p:spPr>
        <p:txBody>
          <a:bodyPr/>
          <a:lstStyle/>
          <a:p>
            <a:r>
              <a:rPr lang="en-NZ" dirty="0" smtClean="0">
                <a:latin typeface="Georgia" pitchFamily="18" charset="0"/>
                <a:cs typeface="Arial" pitchFamily="34" charset="0"/>
              </a:rPr>
              <a:t>So is it time to charge?</a:t>
            </a:r>
            <a:endParaRPr lang="en-NZ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7787208" cy="4441071"/>
          </a:xfrm>
        </p:spPr>
        <p:txBody>
          <a:bodyPr/>
          <a:lstStyle/>
          <a:p>
            <a:r>
              <a:rPr lang="en-NZ" dirty="0" smtClean="0">
                <a:latin typeface="Arial" pitchFamily="34" charset="0"/>
                <a:cs typeface="Arial" pitchFamily="34" charset="0"/>
              </a:rPr>
              <a:t>Direct charging doesn’t wholly replace current funding and pricing systems</a:t>
            </a:r>
          </a:p>
          <a:p>
            <a:r>
              <a:rPr lang="en-NZ" dirty="0" smtClean="0">
                <a:latin typeface="Arial" pitchFamily="34" charset="0"/>
                <a:cs typeface="Arial" pitchFamily="34" charset="0"/>
              </a:rPr>
              <a:t>The shift in emphasis has to be demonstrably better than the </a:t>
            </a:r>
            <a:r>
              <a:rPr lang="en-NZ" dirty="0" smtClean="0">
                <a:latin typeface="Arial" pitchFamily="34" charset="0"/>
                <a:cs typeface="Arial" pitchFamily="34" charset="0"/>
              </a:rPr>
              <a:t>alternatives</a:t>
            </a:r>
            <a:endParaRPr lang="en-N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67944" y="6309320"/>
            <a:ext cx="5060033" cy="432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The VUW-GEN Public Finance Debates         </a:t>
            </a:r>
          </a:p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November 12, 2013</a:t>
            </a:r>
            <a:endParaRPr lang="en-NZ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47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1935</TotalTime>
  <Words>394</Words>
  <Application>Microsoft Office PowerPoint</Application>
  <PresentationFormat>On-screen Show (4:3)</PresentationFormat>
  <Paragraphs>106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Three Questions</vt:lpstr>
      <vt:lpstr>Now or Never or At Some Stage?</vt:lpstr>
      <vt:lpstr>Now or Never or At Some Stage?</vt:lpstr>
      <vt:lpstr>Direct charging for cities is already happening</vt:lpstr>
      <vt:lpstr>The pipeline of potential schemes </vt:lpstr>
      <vt:lpstr>What are we charging for?</vt:lpstr>
      <vt:lpstr>The arguments summarised</vt:lpstr>
      <vt:lpstr>So is it time to charge?</vt:lpstr>
    </vt:vector>
  </TitlesOfParts>
  <Company>Victoria University of Wellington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term Fiscal Challenges Conference</dc:title>
  <dc:creator>gracehe</dc:creator>
  <cp:lastModifiedBy>Chris Money</cp:lastModifiedBy>
  <cp:revision>195</cp:revision>
  <dcterms:created xsi:type="dcterms:W3CDTF">2012-06-06T03:05:31Z</dcterms:created>
  <dcterms:modified xsi:type="dcterms:W3CDTF">2013-11-11T22:12:42Z</dcterms:modified>
</cp:coreProperties>
</file>