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1" r:id="rId3"/>
    <p:sldId id="282" r:id="rId4"/>
    <p:sldId id="292" r:id="rId5"/>
    <p:sldId id="283" r:id="rId6"/>
    <p:sldId id="284" r:id="rId7"/>
    <p:sldId id="285" r:id="rId8"/>
    <p:sldId id="287" r:id="rId9"/>
    <p:sldId id="288" r:id="rId10"/>
    <p:sldId id="289" r:id="rId11"/>
    <p:sldId id="293" r:id="rId12"/>
    <p:sldId id="275" r:id="rId13"/>
    <p:sldId id="290" r:id="rId14"/>
    <p:sldId id="291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30"/>
    <a:srgbClr val="A0C3B9"/>
    <a:srgbClr val="A0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62" autoAdjust="0"/>
  </p:normalViewPr>
  <p:slideViewPr>
    <p:cSldViewPr>
      <p:cViewPr>
        <p:scale>
          <a:sx n="63" d="100"/>
          <a:sy n="63" d="100"/>
        </p:scale>
        <p:origin x="-302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klc.govt.nz\shared\CPO\ED\Chief%20Economist\Population\Stats%20NZ%20Yearbook%20-%20Historic%20Pop%20-%205%20Largest%20Urban%20Are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klc.govt.nz\shared\CPO\ED\Chief%20Economist\Presentations\2013\RoadPricing\RoadPric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Sheet2!$A$14</c:f>
              <c:strCache>
                <c:ptCount val="1"/>
                <c:pt idx="0">
                  <c:v>Auckland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prstDash val="sysDash"/>
              </a:ln>
            </c:spPr>
          </c:dPt>
          <c:dPt>
            <c:idx val="8"/>
            <c:bubble3D val="0"/>
            <c:spPr>
              <a:ln>
                <a:prstDash val="sysDash"/>
              </a:ln>
            </c:spPr>
          </c:dPt>
          <c:dPt>
            <c:idx val="9"/>
            <c:bubble3D val="0"/>
            <c:spPr>
              <a:ln>
                <a:prstDash val="sysDash"/>
              </a:ln>
            </c:spPr>
          </c:dPt>
          <c:dPt>
            <c:idx val="10"/>
            <c:bubble3D val="0"/>
            <c:spPr>
              <a:ln>
                <a:prstDash val="sysDash"/>
              </a:ln>
            </c:spPr>
          </c:dPt>
          <c:dPt>
            <c:idx val="11"/>
            <c:bubble3D val="0"/>
            <c:spPr>
              <a:ln>
                <a:prstDash val="sysDash"/>
              </a:ln>
            </c:spPr>
          </c:dPt>
          <c:xVal>
            <c:numRef>
              <c:f>Sheet2!$B$13:$M$13</c:f>
              <c:numCache>
                <c:formatCode>General</c:formatCode>
                <c:ptCount val="12"/>
                <c:pt idx="0">
                  <c:v>1936</c:v>
                </c:pt>
                <c:pt idx="1">
                  <c:v>1961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 formatCode="0">
                  <c:v>2011</c:v>
                </c:pt>
                <c:pt idx="8" formatCode="0">
                  <c:v>2016</c:v>
                </c:pt>
                <c:pt idx="9" formatCode="0">
                  <c:v>2021</c:v>
                </c:pt>
                <c:pt idx="10" formatCode="0">
                  <c:v>2026</c:v>
                </c:pt>
                <c:pt idx="11" formatCode="0">
                  <c:v>2031</c:v>
                </c:pt>
              </c:numCache>
            </c:numRef>
          </c:xVal>
          <c:yVal>
            <c:numRef>
              <c:f>Sheet2!$B$14:$M$14</c:f>
              <c:numCache>
                <c:formatCode>_-* #,##0_-;\-* #,##0_-;_-* "-"??_-;_-@_-</c:formatCode>
                <c:ptCount val="12"/>
                <c:pt idx="0">
                  <c:v>257264.04153981409</c:v>
                </c:pt>
                <c:pt idx="1">
                  <c:v>509567.25635587814</c:v>
                </c:pt>
                <c:pt idx="2">
                  <c:v>928438.32599119085</c:v>
                </c:pt>
                <c:pt idx="3">
                  <c:v>998097.87980074552</c:v>
                </c:pt>
                <c:pt idx="4">
                  <c:v>1127195.2977169007</c:v>
                </c:pt>
                <c:pt idx="5">
                  <c:v>1221113.4646807096</c:v>
                </c:pt>
                <c:pt idx="6" formatCode="#,##0\ ">
                  <c:v>1373000</c:v>
                </c:pt>
                <c:pt idx="7" formatCode="#,##0\ ">
                  <c:v>1485300</c:v>
                </c:pt>
                <c:pt idx="8" formatCode="#,##0\ ">
                  <c:v>1591200</c:v>
                </c:pt>
                <c:pt idx="9" formatCode="#,##0\ ">
                  <c:v>1716400</c:v>
                </c:pt>
                <c:pt idx="10" formatCode="#,##0\ ">
                  <c:v>1843500</c:v>
                </c:pt>
                <c:pt idx="11" formatCode="#,##0\ ">
                  <c:v>1968100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Sheet2!$A$15</c:f>
              <c:strCache>
                <c:ptCount val="1"/>
                <c:pt idx="0">
                  <c:v>Canterbury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prstDash val="sysDash"/>
              </a:ln>
            </c:spPr>
          </c:dPt>
          <c:dPt>
            <c:idx val="8"/>
            <c:bubble3D val="0"/>
            <c:spPr>
              <a:ln>
                <a:prstDash val="sysDash"/>
              </a:ln>
            </c:spPr>
          </c:dPt>
          <c:dPt>
            <c:idx val="9"/>
            <c:bubble3D val="0"/>
            <c:spPr>
              <a:ln>
                <a:prstDash val="sysDash"/>
              </a:ln>
            </c:spPr>
          </c:dPt>
          <c:dPt>
            <c:idx val="10"/>
            <c:bubble3D val="0"/>
            <c:spPr>
              <a:ln>
                <a:prstDash val="sysDash"/>
              </a:ln>
            </c:spPr>
          </c:dPt>
          <c:dPt>
            <c:idx val="11"/>
            <c:bubble3D val="0"/>
            <c:spPr>
              <a:ln>
                <a:prstDash val="sysDash"/>
              </a:ln>
            </c:spPr>
          </c:dPt>
          <c:xVal>
            <c:numRef>
              <c:f>Sheet2!$B$13:$M$13</c:f>
              <c:numCache>
                <c:formatCode>General</c:formatCode>
                <c:ptCount val="12"/>
                <c:pt idx="0">
                  <c:v>1936</c:v>
                </c:pt>
                <c:pt idx="1">
                  <c:v>1961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 formatCode="0">
                  <c:v>2011</c:v>
                </c:pt>
                <c:pt idx="8" formatCode="0">
                  <c:v>2016</c:v>
                </c:pt>
                <c:pt idx="9" formatCode="0">
                  <c:v>2021</c:v>
                </c:pt>
                <c:pt idx="10" formatCode="0">
                  <c:v>2026</c:v>
                </c:pt>
                <c:pt idx="11" formatCode="0">
                  <c:v>2031</c:v>
                </c:pt>
              </c:numCache>
            </c:numRef>
          </c:xVal>
          <c:yVal>
            <c:numRef>
              <c:f>Sheet2!$B$15:$M$15</c:f>
              <c:numCache>
                <c:formatCode>_-* #,##0_-;\-* #,##0_-;_-* "-"??_-;_-@_-</c:formatCode>
                <c:ptCount val="12"/>
                <c:pt idx="0">
                  <c:v>199846.16152208598</c:v>
                </c:pt>
                <c:pt idx="1">
                  <c:v>330059.37333688099</c:v>
                </c:pt>
                <c:pt idx="2">
                  <c:v>442679.11788185214</c:v>
                </c:pt>
                <c:pt idx="3">
                  <c:v>454147.65167642361</c:v>
                </c:pt>
                <c:pt idx="4">
                  <c:v>486837.91245343239</c:v>
                </c:pt>
                <c:pt idx="5">
                  <c:v>500093.63358169672</c:v>
                </c:pt>
                <c:pt idx="6" formatCode="#,##0\ ">
                  <c:v>540000</c:v>
                </c:pt>
                <c:pt idx="7" formatCode="#,##0\ ">
                  <c:v>560800</c:v>
                </c:pt>
                <c:pt idx="8" formatCode="#,##0\ ">
                  <c:v>580600</c:v>
                </c:pt>
                <c:pt idx="9" formatCode="#,##0\ ">
                  <c:v>604700</c:v>
                </c:pt>
                <c:pt idx="10" formatCode="#,##0\ ">
                  <c:v>628000</c:v>
                </c:pt>
                <c:pt idx="11" formatCode="#,##0\ ">
                  <c:v>649200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Sheet2!$A$16</c:f>
              <c:strCache>
                <c:ptCount val="1"/>
                <c:pt idx="0">
                  <c:v>Wellington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prstDash val="sysDash"/>
              </a:ln>
            </c:spPr>
          </c:dPt>
          <c:dPt>
            <c:idx val="8"/>
            <c:bubble3D val="0"/>
            <c:spPr>
              <a:ln>
                <a:prstDash val="sysDash"/>
              </a:ln>
            </c:spPr>
          </c:dPt>
          <c:dPt>
            <c:idx val="9"/>
            <c:bubble3D val="0"/>
            <c:spPr>
              <a:ln>
                <a:prstDash val="sysDash"/>
              </a:ln>
            </c:spPr>
          </c:dPt>
          <c:dPt>
            <c:idx val="10"/>
            <c:bubble3D val="0"/>
            <c:spPr>
              <a:ln>
                <a:prstDash val="sysDash"/>
              </a:ln>
            </c:spPr>
          </c:dPt>
          <c:dPt>
            <c:idx val="11"/>
            <c:bubble3D val="0"/>
            <c:spPr>
              <a:ln>
                <a:prstDash val="sysDash"/>
              </a:ln>
            </c:spPr>
          </c:dPt>
          <c:xVal>
            <c:numRef>
              <c:f>Sheet2!$B$13:$M$13</c:f>
              <c:numCache>
                <c:formatCode>General</c:formatCode>
                <c:ptCount val="12"/>
                <c:pt idx="0">
                  <c:v>1936</c:v>
                </c:pt>
                <c:pt idx="1">
                  <c:v>1961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 formatCode="0">
                  <c:v>2011</c:v>
                </c:pt>
                <c:pt idx="8" formatCode="0">
                  <c:v>2016</c:v>
                </c:pt>
                <c:pt idx="9" formatCode="0">
                  <c:v>2021</c:v>
                </c:pt>
                <c:pt idx="10" formatCode="0">
                  <c:v>2026</c:v>
                </c:pt>
                <c:pt idx="11" formatCode="0">
                  <c:v>2031</c:v>
                </c:pt>
              </c:numCache>
            </c:numRef>
          </c:xVal>
          <c:yVal>
            <c:numRef>
              <c:f>Sheet2!$B$16:$M$16</c:f>
              <c:numCache>
                <c:formatCode>_-* #,##0_-;\-* #,##0_-;_-* "-"??_-;_-@_-</c:formatCode>
                <c:ptCount val="12"/>
                <c:pt idx="0">
                  <c:v>206054.41983894605</c:v>
                </c:pt>
                <c:pt idx="1">
                  <c:v>322652.69449620665</c:v>
                </c:pt>
                <c:pt idx="2">
                  <c:v>418195.16255157779</c:v>
                </c:pt>
                <c:pt idx="3">
                  <c:v>419133.90706109465</c:v>
                </c:pt>
                <c:pt idx="4">
                  <c:v>431876.78191135422</c:v>
                </c:pt>
                <c:pt idx="5">
                  <c:v>439538.02325968392</c:v>
                </c:pt>
                <c:pt idx="6" formatCode="#,##0\ ">
                  <c:v>466300</c:v>
                </c:pt>
                <c:pt idx="7" formatCode="#,##0\ ">
                  <c:v>487900</c:v>
                </c:pt>
                <c:pt idx="8" formatCode="#,##0\ ">
                  <c:v>501600</c:v>
                </c:pt>
                <c:pt idx="9" formatCode="#,##0\ ">
                  <c:v>515700</c:v>
                </c:pt>
                <c:pt idx="10" formatCode="#,##0\ ">
                  <c:v>528700</c:v>
                </c:pt>
                <c:pt idx="11" formatCode="#,##0\ ">
                  <c:v>539700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Sheet2!$A$17</c:f>
              <c:strCache>
                <c:ptCount val="1"/>
                <c:pt idx="0">
                  <c:v>Waikato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prstDash val="sysDash"/>
              </a:ln>
            </c:spPr>
          </c:dPt>
          <c:dPt>
            <c:idx val="8"/>
            <c:bubble3D val="0"/>
            <c:spPr>
              <a:ln>
                <a:prstDash val="sysDash"/>
              </a:ln>
            </c:spPr>
          </c:dPt>
          <c:dPt>
            <c:idx val="9"/>
            <c:bubble3D val="0"/>
            <c:spPr>
              <a:ln>
                <a:prstDash val="sysDash"/>
              </a:ln>
            </c:spPr>
          </c:dPt>
          <c:dPt>
            <c:idx val="10"/>
            <c:bubble3D val="0"/>
            <c:spPr>
              <a:ln>
                <a:prstDash val="sysDash"/>
              </a:ln>
            </c:spPr>
          </c:dPt>
          <c:dPt>
            <c:idx val="11"/>
            <c:bubble3D val="0"/>
            <c:spPr>
              <a:ln>
                <a:prstDash val="sysDash"/>
              </a:ln>
            </c:spPr>
          </c:dPt>
          <c:xVal>
            <c:numRef>
              <c:f>Sheet2!$B$13:$M$13</c:f>
              <c:numCache>
                <c:formatCode>General</c:formatCode>
                <c:ptCount val="12"/>
                <c:pt idx="0">
                  <c:v>1936</c:v>
                </c:pt>
                <c:pt idx="1">
                  <c:v>1961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 formatCode="0">
                  <c:v>2011</c:v>
                </c:pt>
                <c:pt idx="8" formatCode="0">
                  <c:v>2016</c:v>
                </c:pt>
                <c:pt idx="9" formatCode="0">
                  <c:v>2021</c:v>
                </c:pt>
                <c:pt idx="10" formatCode="0">
                  <c:v>2026</c:v>
                </c:pt>
                <c:pt idx="11" formatCode="0">
                  <c:v>2031</c:v>
                </c:pt>
              </c:numCache>
            </c:numRef>
          </c:xVal>
          <c:yVal>
            <c:numRef>
              <c:f>Sheet2!$B$17:$M$17</c:f>
              <c:numCache>
                <c:formatCode>_-* #,##0_-;\-* #,##0_-;_-* "-"??_-;_-@_-</c:formatCode>
                <c:ptCount val="12"/>
                <c:pt idx="0">
                  <c:v>42735.524693361025</c:v>
                </c:pt>
                <c:pt idx="1">
                  <c:v>107397.00824193654</c:v>
                </c:pt>
                <c:pt idx="2">
                  <c:v>294823.44733597263</c:v>
                </c:pt>
                <c:pt idx="3">
                  <c:v>310778.29839704087</c:v>
                </c:pt>
                <c:pt idx="4">
                  <c:v>336072.57446946698</c:v>
                </c:pt>
                <c:pt idx="5">
                  <c:v>353265.02693231252</c:v>
                </c:pt>
                <c:pt idx="6" formatCode="#,##0\ ">
                  <c:v>393200</c:v>
                </c:pt>
                <c:pt idx="7" formatCode="#,##0\ ">
                  <c:v>413100</c:v>
                </c:pt>
                <c:pt idx="8" formatCode="#,##0\ ">
                  <c:v>428400</c:v>
                </c:pt>
                <c:pt idx="9" formatCode="#,##0\ ">
                  <c:v>443500</c:v>
                </c:pt>
                <c:pt idx="10" formatCode="#,##0\ ">
                  <c:v>457600</c:v>
                </c:pt>
                <c:pt idx="11" formatCode="#,##0\ ">
                  <c:v>469900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Sheet2!$A$18</c:f>
              <c:strCache>
                <c:ptCount val="1"/>
                <c:pt idx="0">
                  <c:v>Otago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prstDash val="sysDash"/>
              </a:ln>
            </c:spPr>
          </c:dPt>
          <c:dPt>
            <c:idx val="8"/>
            <c:bubble3D val="0"/>
            <c:spPr>
              <a:ln>
                <a:prstDash val="sysDash"/>
              </a:ln>
            </c:spPr>
          </c:dPt>
          <c:dPt>
            <c:idx val="9"/>
            <c:bubble3D val="0"/>
            <c:spPr>
              <a:ln>
                <a:prstDash val="sysDash"/>
              </a:ln>
            </c:spPr>
          </c:dPt>
          <c:dPt>
            <c:idx val="10"/>
            <c:bubble3D val="0"/>
            <c:spPr>
              <a:ln>
                <a:prstDash val="sysDash"/>
              </a:ln>
            </c:spPr>
          </c:dPt>
          <c:dPt>
            <c:idx val="11"/>
            <c:bubble3D val="0"/>
            <c:spPr>
              <a:ln>
                <a:prstDash val="sysDash"/>
              </a:ln>
            </c:spPr>
          </c:dPt>
          <c:xVal>
            <c:numRef>
              <c:f>Sheet2!$B$13:$M$13</c:f>
              <c:numCache>
                <c:formatCode>General</c:formatCode>
                <c:ptCount val="12"/>
                <c:pt idx="0">
                  <c:v>1936</c:v>
                </c:pt>
                <c:pt idx="1">
                  <c:v>1961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 formatCode="0">
                  <c:v>2011</c:v>
                </c:pt>
                <c:pt idx="8" formatCode="0">
                  <c:v>2016</c:v>
                </c:pt>
                <c:pt idx="9" formatCode="0">
                  <c:v>2021</c:v>
                </c:pt>
                <c:pt idx="10" formatCode="0">
                  <c:v>2026</c:v>
                </c:pt>
                <c:pt idx="11" formatCode="0">
                  <c:v>2031</c:v>
                </c:pt>
              </c:numCache>
            </c:numRef>
          </c:xVal>
          <c:yVal>
            <c:numRef>
              <c:f>Sheet2!$B$18:$M$18</c:f>
              <c:numCache>
                <c:formatCode>_-* #,##0_-;\-* #,##0_-;_-* "-"??_-;_-@_-</c:formatCode>
                <c:ptCount val="12"/>
                <c:pt idx="0">
                  <c:v>154098.56482607563</c:v>
                </c:pt>
                <c:pt idx="1">
                  <c:v>189010.50839211803</c:v>
                </c:pt>
                <c:pt idx="2">
                  <c:v>193201.0216492335</c:v>
                </c:pt>
                <c:pt idx="3">
                  <c:v>193552.03113597629</c:v>
                </c:pt>
                <c:pt idx="4">
                  <c:v>199432.79007540905</c:v>
                </c:pt>
                <c:pt idx="5">
                  <c:v>192763.60982729253</c:v>
                </c:pt>
                <c:pt idx="6" formatCode="#,##0\ ">
                  <c:v>199800</c:v>
                </c:pt>
                <c:pt idx="7" formatCode="#,##0\ ">
                  <c:v>209900</c:v>
                </c:pt>
                <c:pt idx="8" formatCode="#,##0\ ">
                  <c:v>215800</c:v>
                </c:pt>
                <c:pt idx="9" formatCode="#,##0\ ">
                  <c:v>222000</c:v>
                </c:pt>
                <c:pt idx="10" formatCode="#,##0\ ">
                  <c:v>228100</c:v>
                </c:pt>
                <c:pt idx="11" formatCode="#,##0\ ">
                  <c:v>233500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489600"/>
        <c:axId val="92491136"/>
      </c:scatterChart>
      <c:valAx>
        <c:axId val="92489600"/>
        <c:scaling>
          <c:orientation val="minMax"/>
          <c:max val="2035"/>
          <c:min val="193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NZ"/>
            </a:pPr>
            <a:endParaRPr lang="en-US"/>
          </a:p>
        </c:txPr>
        <c:crossAx val="92491136"/>
        <c:crosses val="autoZero"/>
        <c:crossBetween val="midCat"/>
      </c:valAx>
      <c:valAx>
        <c:axId val="92491136"/>
        <c:scaling>
          <c:orientation val="minMax"/>
          <c:max val="2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NZ"/>
                </a:pPr>
                <a:r>
                  <a:rPr lang="en-US"/>
                  <a:t>Population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en-NZ"/>
            </a:pPr>
            <a:endParaRPr lang="en-US"/>
          </a:p>
        </c:txPr>
        <c:crossAx val="92489600"/>
        <c:crosses val="autoZero"/>
        <c:crossBetween val="midCat"/>
      </c:valAx>
      <c:spPr>
        <a:ln>
          <a:prstDash val="sysDash"/>
        </a:ln>
      </c:spPr>
    </c:plotArea>
    <c:legend>
      <c:legendPos val="r"/>
      <c:layout/>
      <c:overlay val="0"/>
      <c:txPr>
        <a:bodyPr/>
        <a:lstStyle/>
        <a:p>
          <a:pPr>
            <a:defRPr lang="en-NZ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Sheet1!$B$4:$B$6</c:f>
              <c:strCache>
                <c:ptCount val="3"/>
                <c:pt idx="0">
                  <c:v>Cars</c:v>
                </c:pt>
                <c:pt idx="1">
                  <c:v>Capacity</c:v>
                </c:pt>
                <c:pt idx="2">
                  <c:v>Private vehicle travellors</c:v>
                </c:pt>
              </c:strCache>
            </c:strRef>
          </c:cat>
          <c:val>
            <c:numRef>
              <c:f>Sheet1!$C$4:$C$6</c:f>
              <c:numCache>
                <c:formatCode>_-* #,##0_-;\-* #,##0_-;_-* "-"??_-;_-@_-</c:formatCode>
                <c:ptCount val="3"/>
                <c:pt idx="0">
                  <c:v>30683</c:v>
                </c:pt>
                <c:pt idx="1">
                  <c:v>122732</c:v>
                </c:pt>
                <c:pt idx="2">
                  <c:v>38683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13024"/>
        <c:axId val="92514560"/>
      </c:barChart>
      <c:catAx>
        <c:axId val="92513024"/>
        <c:scaling>
          <c:orientation val="minMax"/>
        </c:scaling>
        <c:delete val="0"/>
        <c:axPos val="b"/>
        <c:majorTickMark val="out"/>
        <c:minorTickMark val="none"/>
        <c:tickLblPos val="nextTo"/>
        <c:crossAx val="92514560"/>
        <c:crosses val="autoZero"/>
        <c:auto val="1"/>
        <c:lblAlgn val="ctr"/>
        <c:lblOffset val="100"/>
        <c:noMultiLvlLbl val="0"/>
      </c:catAx>
      <c:valAx>
        <c:axId val="9251456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2513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'Annual flow'!$C$31:$C$36</c:f>
              <c:strCache>
                <c:ptCount val="6"/>
                <c:pt idx="0">
                  <c:v>Current bridge 2008</c:v>
                </c:pt>
                <c:pt idx="1">
                  <c:v>Current bridge 2026</c:v>
                </c:pt>
                <c:pt idx="2">
                  <c:v>Both bridges</c:v>
                </c:pt>
                <c:pt idx="3">
                  <c:v>Both bridges - $2 tax</c:v>
                </c:pt>
                <c:pt idx="4">
                  <c:v>Both bridges - $4 tax</c:v>
                </c:pt>
                <c:pt idx="5">
                  <c:v>Current bridge 1995</c:v>
                </c:pt>
              </c:strCache>
            </c:strRef>
          </c:cat>
          <c:val>
            <c:numRef>
              <c:f>'Annual flow'!$D$31:$D$36</c:f>
              <c:numCache>
                <c:formatCode>_-* #,##0_-;\-* #,##0_-;_-* "-"??_-;_-@_-</c:formatCode>
                <c:ptCount val="6"/>
                <c:pt idx="0">
                  <c:v>61374750</c:v>
                </c:pt>
                <c:pt idx="1">
                  <c:v>72207950</c:v>
                </c:pt>
                <c:pt idx="2">
                  <c:v>90604000</c:v>
                </c:pt>
                <c:pt idx="3">
                  <c:v>67258000</c:v>
                </c:pt>
                <c:pt idx="4">
                  <c:v>49781000</c:v>
                </c:pt>
                <c:pt idx="5">
                  <c:v>49877250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12064"/>
        <c:axId val="99113600"/>
      </c:barChart>
      <c:catAx>
        <c:axId val="9911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99113600"/>
        <c:crosses val="autoZero"/>
        <c:auto val="1"/>
        <c:lblAlgn val="ctr"/>
        <c:lblOffset val="100"/>
        <c:noMultiLvlLbl val="0"/>
      </c:catAx>
      <c:valAx>
        <c:axId val="99113600"/>
        <c:scaling>
          <c:orientation val="minMax"/>
          <c:max val="90000000"/>
          <c:min val="40000000"/>
        </c:scaling>
        <c:delete val="0"/>
        <c:axPos val="l"/>
        <c:majorGridlines>
          <c:spPr>
            <a:ln>
              <a:prstDash val="dashDot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99112064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1.7474879860200961E-2"/>
                <c:y val="0.23687410041486751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sz="1800"/>
                    <a:t>Annual</a:t>
                  </a:r>
                  <a:r>
                    <a:rPr lang="en-US" sz="1800" baseline="0"/>
                    <a:t> flow (</a:t>
                  </a:r>
                  <a:r>
                    <a:rPr lang="en-US" sz="1800"/>
                    <a:t>Millions)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B1C0-BB9E-4922-9D69-55F5ADE6C41A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6F16-AEEE-443C-AB21-581215C5A97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0753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2C-C997-4B8D-BC6F-BD47518D011C}" type="datetimeFigureOut">
              <a:rPr lang="en-US" smtClean="0"/>
              <a:pPr/>
              <a:t>11/14/2013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BDD5D-E474-4DB8-9D64-A8659868D08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077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A1CF-2D5C-416D-917C-BB7EEFD3AB4C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A1CF-2D5C-416D-917C-BB7EEFD3AB4C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A1CF-2D5C-416D-917C-BB7EEFD3AB4C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A1CF-2D5C-416D-917C-BB7EEFD3AB4C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A1CF-2D5C-416D-917C-BB7EEFD3AB4C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A1CF-2D5C-416D-917C-BB7EEFD3AB4C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A1CF-2D5C-416D-917C-BB7EEFD3AB4C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586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663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23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466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6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043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649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60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722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157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206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564-AAC6-453E-8B8D-0BED8FA01E67}" type="datetimeFigureOut">
              <a:rPr lang="en-NZ" smtClean="0"/>
              <a:pPr/>
              <a:t>14/11/2013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A0A7-C958-41A1-AD79-7BDFCC64FB0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59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6/US_PEV_Sales_2010_2013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72731" y="620688"/>
            <a:ext cx="8064896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2400" dirty="0">
              <a:latin typeface="Georgia" pitchFamily="18" charset="0"/>
            </a:endParaRPr>
          </a:p>
          <a:p>
            <a:endParaRPr lang="en-NZ" sz="3500" dirty="0"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r>
              <a:rPr lang="en-NZ" sz="3500" b="1" dirty="0" smtClean="0">
                <a:latin typeface="Arial" pitchFamily="34" charset="0"/>
                <a:cs typeface="Arial" pitchFamily="34" charset="0"/>
              </a:rPr>
              <a:t>THE PUBLIC FINANCE DEBATES:</a:t>
            </a:r>
          </a:p>
          <a:p>
            <a:pPr>
              <a:lnSpc>
                <a:spcPct val="120000"/>
              </a:lnSpc>
            </a:pPr>
            <a:endParaRPr lang="en-NZ" sz="3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NZ" sz="4800" dirty="0" smtClean="0">
                <a:latin typeface="Georgia" pitchFamily="18" charset="0"/>
                <a:cs typeface="Arial" pitchFamily="34" charset="0"/>
              </a:rPr>
              <a:t>“It’s time…New Zealand extended charging for public infrastructure”</a:t>
            </a:r>
          </a:p>
          <a:p>
            <a:endParaRPr lang="en-NZ" dirty="0" smtClean="0">
              <a:latin typeface="Georgia" pitchFamily="18" charset="0"/>
            </a:endParaRPr>
          </a:p>
          <a:p>
            <a:endParaRPr lang="en-NZ" dirty="0" smtClean="0">
              <a:latin typeface="Georgia" pitchFamily="18" charset="0"/>
            </a:endParaRPr>
          </a:p>
          <a:p>
            <a:pPr>
              <a:lnSpc>
                <a:spcPct val="134000"/>
              </a:lnSpc>
            </a:pPr>
            <a:r>
              <a:rPr lang="en-NZ" sz="3100" dirty="0" smtClean="0">
                <a:latin typeface="Arial" pitchFamily="34" charset="0"/>
                <a:cs typeface="Arial" pitchFamily="34" charset="0"/>
              </a:rPr>
              <a:t>Proponent:</a:t>
            </a:r>
          </a:p>
          <a:p>
            <a:pPr>
              <a:lnSpc>
                <a:spcPct val="134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Geoff Cooper</a:t>
            </a:r>
          </a:p>
          <a:p>
            <a:endParaRPr lang="en-NZ" sz="2400" dirty="0" smtClean="0">
              <a:latin typeface="Georgia" pitchFamily="18" charset="0"/>
            </a:endParaRPr>
          </a:p>
          <a:p>
            <a:endParaRPr lang="en-NZ" sz="2000" dirty="0" smtClean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5933494"/>
            <a:ext cx="2791156" cy="8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-8451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94" y="6093296"/>
            <a:ext cx="1300837" cy="5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781529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 pricing will release the potential of car pooling</a:t>
            </a: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65691851"/>
              </p:ext>
            </p:extLst>
          </p:nvPr>
        </p:nvGraphicFramePr>
        <p:xfrm>
          <a:off x="714702" y="1643050"/>
          <a:ext cx="8138775" cy="43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16832"/>
            <a:ext cx="1661624" cy="19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Pricing Cost benefit analysis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Ministry of Transport: </a:t>
            </a:r>
          </a:p>
          <a:p>
            <a:pPr>
              <a:buNone/>
            </a:pPr>
            <a:r>
              <a:rPr lang="en-US" dirty="0" smtClean="0"/>
              <a:t>Single Cordon: 1.3-3.4</a:t>
            </a:r>
          </a:p>
          <a:p>
            <a:pPr>
              <a:buNone/>
            </a:pPr>
            <a:r>
              <a:rPr lang="en-US" dirty="0" smtClean="0"/>
              <a:t>Double Cordon: 1.3-3.5</a:t>
            </a:r>
          </a:p>
          <a:p>
            <a:pPr>
              <a:buNone/>
            </a:pPr>
            <a:r>
              <a:rPr lang="en-US" dirty="0" smtClean="0"/>
              <a:t>Area Charge: 1.1-3.0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Auckland Council:</a:t>
            </a:r>
          </a:p>
          <a:p>
            <a:pPr>
              <a:buNone/>
            </a:pPr>
            <a:r>
              <a:rPr lang="en-US" dirty="0" smtClean="0"/>
              <a:t>Single Cordon: 1.1</a:t>
            </a:r>
          </a:p>
          <a:p>
            <a:pPr>
              <a:buNone/>
            </a:pPr>
            <a:r>
              <a:rPr lang="en-US" dirty="0" smtClean="0"/>
              <a:t>Motorway Network: 1.1</a:t>
            </a:r>
          </a:p>
          <a:p>
            <a:endParaRPr lang="en-NZ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 rot="19798402">
            <a:off x="545456" y="1539326"/>
            <a:ext cx="6351606" cy="74295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Copenhagen	$36m </a:t>
            </a:r>
            <a:r>
              <a:rPr kumimoji="0" lang="en-NZ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p.a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 rot="20268297">
            <a:off x="1720397" y="2450678"/>
            <a:ext cx="5556250" cy="74295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London 	£129m </a:t>
            </a:r>
            <a:r>
              <a:rPr kumimoji="0" lang="en-NZ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p.a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 rot="950838">
            <a:off x="2281836" y="3887765"/>
            <a:ext cx="5556250" cy="74295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Stockholm	€16m </a:t>
            </a:r>
            <a:r>
              <a:rPr kumimoji="0" lang="en-NZ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p.a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20670487">
            <a:off x="1212701" y="5157677"/>
            <a:ext cx="5556250" cy="74295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en-N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Seattle 		$20m </a:t>
            </a:r>
            <a:r>
              <a:rPr kumimoji="0" lang="en-NZ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p.a</a:t>
            </a:r>
            <a:endParaRPr lang="en-NZ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1830783">
            <a:off x="2804241" y="1501958"/>
            <a:ext cx="5556250" cy="74295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Milan		€16m </a:t>
            </a:r>
            <a:r>
              <a:rPr kumimoji="0" lang="en-NZ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</a:rPr>
              <a:t>p.a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26626" grpId="0" animBg="1"/>
      <p:bldP spid="26627" grpId="0" animBg="1"/>
      <p:bldP spid="26628" grpId="0" animBg="1"/>
      <p:bldP spid="266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upload.wikimedia.org/wikipedia/commons/e/e8/Second_Harbour_Crossing_Harbour_Bri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7286676" cy="3638686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$5 billion question</a:t>
            </a:r>
            <a:endParaRPr lang="en-N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185858"/>
          </a:xfrm>
        </p:spPr>
        <p:txBody>
          <a:bodyPr/>
          <a:lstStyle/>
          <a:p>
            <a:pPr indent="-76200">
              <a:buNone/>
            </a:pPr>
            <a:r>
              <a:rPr lang="en-US" dirty="0" smtClean="0"/>
              <a:t>Do we need a second </a:t>
            </a:r>
            <a:r>
              <a:rPr lang="en-US" dirty="0" err="1" smtClean="0"/>
              <a:t>harbour</a:t>
            </a:r>
            <a:r>
              <a:rPr lang="en-US" dirty="0" smtClean="0"/>
              <a:t> bridge or will road pricing do?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14348" y="1500174"/>
          <a:ext cx="814393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500958" y="1500174"/>
            <a:ext cx="1357322" cy="464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714348" y="142852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Annual flow - Current and proposed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harbour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crossing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current funding system is not sustainable anyway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2" descr="File:US PEV Sales 2010 2013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383" y="1571612"/>
            <a:ext cx="7445617" cy="4714908"/>
          </a:xfrm>
          <a:prstGeom prst="rect">
            <a:avLst/>
          </a:prstGeom>
          <a:noFill/>
        </p:spPr>
      </p:pic>
      <p:pic>
        <p:nvPicPr>
          <p:cNvPr id="5" name="Picture 4" descr="electric car.JPG"/>
          <p:cNvPicPr>
            <a:picLocks noChangeAspect="1"/>
          </p:cNvPicPr>
          <p:nvPr/>
        </p:nvPicPr>
        <p:blipFill>
          <a:blip r:embed="rId5" cstate="print"/>
          <a:srcRect l="3906" t="20833" r="23437" b="7291"/>
          <a:stretch>
            <a:fillRect/>
          </a:stretch>
        </p:blipFill>
        <p:spPr>
          <a:xfrm>
            <a:off x="857224" y="2500306"/>
            <a:ext cx="3214710" cy="23851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68" y="1500174"/>
            <a:ext cx="776832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 pricing need not be regressive</a:t>
            </a:r>
            <a:endParaRPr lang="en-NZ" dirty="0"/>
          </a:p>
        </p:txBody>
      </p:sp>
      <p:pic>
        <p:nvPicPr>
          <p:cNvPr id="6146" name="Picture 2" descr="http://ivarfjeld.files.wordpress.com/2012/03/kenlivingstonefa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06" y="1285860"/>
            <a:ext cx="7173985" cy="492922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pricing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43050"/>
            <a:ext cx="721523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Improve urban travel times </a:t>
            </a:r>
          </a:p>
          <a:p>
            <a:r>
              <a:rPr lang="en-US" dirty="0" smtClean="0"/>
              <a:t>Free up New Zealand’s most productive employment areas.</a:t>
            </a:r>
          </a:p>
          <a:p>
            <a:r>
              <a:rPr lang="en-US" dirty="0" smtClean="0"/>
              <a:t>Take advantage of spare capacity through car pooling</a:t>
            </a:r>
          </a:p>
          <a:p>
            <a:r>
              <a:rPr lang="en-US" dirty="0" smtClean="0"/>
              <a:t>Positive cost benefit ratio</a:t>
            </a:r>
          </a:p>
          <a:p>
            <a:r>
              <a:rPr lang="en-US" dirty="0" smtClean="0"/>
              <a:t>Sustainable system of revenue collection </a:t>
            </a:r>
          </a:p>
          <a:p>
            <a:r>
              <a:rPr lang="en-US" dirty="0" smtClean="0"/>
              <a:t>Less regressive than the current system</a:t>
            </a:r>
          </a:p>
          <a:p>
            <a:r>
              <a:rPr lang="en-US" dirty="0" smtClean="0"/>
              <a:t>More efficient - charge people who are </a:t>
            </a:r>
          </a:p>
          <a:p>
            <a:pPr>
              <a:buNone/>
            </a:pPr>
            <a:r>
              <a:rPr lang="en-US" dirty="0" smtClean="0"/>
              <a:t>	creating costs</a:t>
            </a:r>
          </a:p>
          <a:p>
            <a:r>
              <a:rPr lang="en-US" dirty="0" smtClean="0"/>
              <a:t>Avoid unnecessary infrastructure costs </a:t>
            </a:r>
          </a:p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7786710" y="1714488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4818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500174"/>
            <a:ext cx="695468" cy="6572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786710" y="2285992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7786710" y="2857496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786710" y="4000504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7786710" y="3429000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071678"/>
            <a:ext cx="695468" cy="657217"/>
          </a:xfrm>
          <a:prstGeom prst="rect">
            <a:avLst/>
          </a:prstGeom>
          <a:noFill/>
        </p:spPr>
      </p:pic>
      <p:pic>
        <p:nvPicPr>
          <p:cNvPr id="12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643182"/>
            <a:ext cx="695468" cy="657217"/>
          </a:xfrm>
          <a:prstGeom prst="rect">
            <a:avLst/>
          </a:prstGeom>
          <a:noFill/>
        </p:spPr>
      </p:pic>
      <p:pic>
        <p:nvPicPr>
          <p:cNvPr id="13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143248"/>
            <a:ext cx="695468" cy="657217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714752"/>
            <a:ext cx="695468" cy="65721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786710" y="4572008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/>
          <p:cNvSpPr/>
          <p:nvPr/>
        </p:nvSpPr>
        <p:spPr>
          <a:xfrm>
            <a:off x="7786710" y="5143512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Rectangle 18"/>
          <p:cNvSpPr/>
          <p:nvPr/>
        </p:nvSpPr>
        <p:spPr>
          <a:xfrm>
            <a:off x="7786710" y="5715016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357694"/>
            <a:ext cx="695468" cy="657217"/>
          </a:xfrm>
          <a:prstGeom prst="rect">
            <a:avLst/>
          </a:prstGeom>
          <a:noFill/>
        </p:spPr>
      </p:pic>
      <p:pic>
        <p:nvPicPr>
          <p:cNvPr id="21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929198"/>
            <a:ext cx="695468" cy="657217"/>
          </a:xfrm>
          <a:prstGeom prst="rect">
            <a:avLst/>
          </a:prstGeom>
          <a:noFill/>
        </p:spPr>
      </p:pic>
      <p:pic>
        <p:nvPicPr>
          <p:cNvPr id="22" name="Picture 2" descr="http://upload.wikimedia.org/wikipedia/commons/1/15/Tick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500702"/>
            <a:ext cx="695468" cy="657217"/>
          </a:xfrm>
          <a:prstGeom prst="rect">
            <a:avLst/>
          </a:prstGeom>
          <a:noFill/>
        </p:spPr>
      </p:pic>
      <p:pic>
        <p:nvPicPr>
          <p:cNvPr id="23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Is road pricing really that different to pricing bread?</a:t>
            </a:r>
            <a:endParaRPr lang="en-NZ" dirty="0"/>
          </a:p>
        </p:txBody>
      </p:sp>
      <p:pic>
        <p:nvPicPr>
          <p:cNvPr id="1026" name="Picture 2" descr="http://images3.wikia.nocookie.net/__cb20081217153931/wikiality/images/1/19/Dark_Bread_Ri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214842" cy="2820272"/>
          </a:xfrm>
          <a:prstGeom prst="rect">
            <a:avLst/>
          </a:prstGeom>
          <a:noFill/>
        </p:spPr>
      </p:pic>
      <p:pic>
        <p:nvPicPr>
          <p:cNvPr id="6" name="Picture 2" descr="http://www.geardiary.com/wp-content/uploads/2010/08/Russian-Bread-Line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357694"/>
            <a:ext cx="4268815" cy="250030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57818" y="6309320"/>
            <a:ext cx="3770159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heaps.co.nz/wp-content/uploads/2010/06/auck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428736"/>
            <a:ext cx="30861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r>
              <a:rPr lang="en-US" dirty="0" smtClean="0"/>
              <a:t>Rationing by queues</a:t>
            </a: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geardiary.com/wp-content/uploads/2010/08/Russian-Bread-Lin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927874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9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786" y="285728"/>
            <a:ext cx="4357718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Raising revenue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1"/>
            <a:ext cx="4572032" cy="390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r="47775"/>
          <a:stretch>
            <a:fillRect/>
          </a:stretch>
        </p:blipFill>
        <p:spPr bwMode="auto">
          <a:xfrm>
            <a:off x="5786446" y="3643314"/>
            <a:ext cx="25717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5786" y="1214422"/>
            <a:ext cx="5429256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Economic Efficiency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/>
          <a:lstStyle/>
          <a:p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 the fiscal envelope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14348" y="1285860"/>
          <a:ext cx="785818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714348" y="142852"/>
            <a:ext cx="8229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/>
                <a:cs typeface="Arial"/>
              </a:rPr>
              <a:t>Rise of the city  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Population growth, largest New Zealand regions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6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E3D52"/>
                </a:solidFill>
                <a:latin typeface="+mj-lt"/>
                <a:ea typeface="ＭＳ Ｐゴシック" charset="0"/>
                <a:cs typeface="ＭＳ Ｐゴシック" charset="0"/>
              </a:rPr>
              <a:t>Congestion </a:t>
            </a:r>
            <a:r>
              <a:rPr lang="en-US" sz="4400" dirty="0" err="1" smtClean="0">
                <a:solidFill>
                  <a:srgbClr val="1E3D52"/>
                </a:solidFill>
                <a:latin typeface="+mj-lt"/>
                <a:ea typeface="ＭＳ Ｐゴシック" charset="0"/>
                <a:cs typeface="ＭＳ Ｐゴシック" charset="0"/>
              </a:rPr>
              <a:t>vs</a:t>
            </a:r>
            <a:r>
              <a:rPr lang="en-US" sz="4400" dirty="0" smtClean="0">
                <a:solidFill>
                  <a:srgbClr val="1E3D52"/>
                </a:solidFill>
                <a:latin typeface="+mj-lt"/>
                <a:ea typeface="ＭＳ Ｐゴシック" charset="0"/>
                <a:cs typeface="ＭＳ Ｐゴシック" charset="0"/>
              </a:rPr>
              <a:t> Auckland </a:t>
            </a:r>
            <a:endParaRPr lang="en-NZ" sz="4400" dirty="0" smtClean="0">
              <a:solidFill>
                <a:srgbClr val="1E3D5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3506"/>
          <a:stretch>
            <a:fillRect/>
          </a:stretch>
        </p:blipFill>
        <p:spPr bwMode="auto">
          <a:xfrm>
            <a:off x="785786" y="1714488"/>
            <a:ext cx="8153649" cy="40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135729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network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1357298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2041 – fully funded transport programme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87208" cy="112156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City centre Travel Speeds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58" y="24288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average speed: 17km/hour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2021 average speed: 8km/hour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85852" y="1000108"/>
            <a:ext cx="640080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COMT-Marketing\_Marketing Jobs 2012\Faculty of Commerce and Admin (FCA)\FCA0124 - Chair of Public Finance\iStock_000000191794Large_cropped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25641"/>
          <a:stretch/>
        </p:blipFill>
        <p:spPr bwMode="auto">
          <a:xfrm>
            <a:off x="-36512" y="0"/>
            <a:ext cx="75121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7944" y="6309320"/>
            <a:ext cx="5060033" cy="432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The VUW-GEN Public Finance Debates         </a:t>
            </a:r>
          </a:p>
          <a:p>
            <a:pPr algn="r"/>
            <a:r>
              <a:rPr lang="en-NZ" sz="1000" dirty="0" smtClean="0">
                <a:latin typeface="Arial" pitchFamily="34" charset="0"/>
                <a:cs typeface="Arial" pitchFamily="34" charset="0"/>
              </a:rPr>
              <a:t>November 12, 2013</a:t>
            </a:r>
            <a:endParaRPr lang="en-N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l="7081" t="15301"/>
          <a:stretch>
            <a:fillRect/>
          </a:stretch>
        </p:blipFill>
        <p:spPr bwMode="auto">
          <a:xfrm>
            <a:off x="785786" y="1285860"/>
            <a:ext cx="829418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143768" y="2071678"/>
            <a:ext cx="1143008" cy="357190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marginal external cost of motoring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3000372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Completely ineffective</a:t>
            </a:r>
            <a:endParaRPr lang="en-NZ" sz="4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86380" y="3429000"/>
            <a:ext cx="1857388" cy="35719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377</Words>
  <Application>Microsoft Office PowerPoint</Application>
  <PresentationFormat>On-screen Show (4:3)</PresentationFormat>
  <Paragraphs>96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Rationing by queues</vt:lpstr>
      <vt:lpstr>PowerPoint Presentation</vt:lpstr>
      <vt:lpstr>PowerPoint Presentation</vt:lpstr>
      <vt:lpstr>PowerPoint Presentation</vt:lpstr>
      <vt:lpstr>Rise of the city   Population growth, largest New Zealand regions</vt:lpstr>
      <vt:lpstr>PowerPoint Presentation</vt:lpstr>
      <vt:lpstr>City centre Travel Speeds </vt:lpstr>
      <vt:lpstr>The marginal external cost of motoring</vt:lpstr>
      <vt:lpstr>PowerPoint Presentation</vt:lpstr>
      <vt:lpstr>Road pricing will release the potential of car pooling</vt:lpstr>
      <vt:lpstr>Road Pricing Cost benefit analysis</vt:lpstr>
      <vt:lpstr>The $5 billion question</vt:lpstr>
      <vt:lpstr>PowerPoint Presentation</vt:lpstr>
      <vt:lpstr>The current funding system is not sustainable anyway</vt:lpstr>
      <vt:lpstr>PowerPoint Presentation</vt:lpstr>
      <vt:lpstr>Road pricing need not be regressive</vt:lpstr>
      <vt:lpstr>Road pricing</vt:lpstr>
      <vt:lpstr>Is road pricing really that different to pricing bread?</vt:lpstr>
    </vt:vector>
  </TitlesOfParts>
  <Company>Victoria University of Wellington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term Fiscal Challenges Conference</dc:title>
  <dc:creator>gracehe</dc:creator>
  <cp:lastModifiedBy>changc1</cp:lastModifiedBy>
  <cp:revision>49</cp:revision>
  <dcterms:created xsi:type="dcterms:W3CDTF">2012-06-06T03:05:31Z</dcterms:created>
  <dcterms:modified xsi:type="dcterms:W3CDTF">2013-11-13T20:08:50Z</dcterms:modified>
</cp:coreProperties>
</file>